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3"/>
  </p:sldMasterIdLst>
  <p:notesMasterIdLst>
    <p:notesMasterId r:id="rId15"/>
  </p:notesMasterIdLst>
  <p:handoutMasterIdLst>
    <p:handoutMasterId r:id="rId16"/>
  </p:handoutMasterIdLst>
  <p:sldIdLst>
    <p:sldId id="258" r:id="rId4"/>
    <p:sldId id="263" r:id="rId5"/>
    <p:sldId id="264" r:id="rId6"/>
    <p:sldId id="270" r:id="rId7"/>
    <p:sldId id="271" r:id="rId8"/>
    <p:sldId id="272" r:id="rId9"/>
    <p:sldId id="273" r:id="rId10"/>
    <p:sldId id="274" r:id="rId11"/>
    <p:sldId id="275" r:id="rId12"/>
    <p:sldId id="276"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anose="020B0604020202020204" pitchFamily="2" charset="0"/>
      <p:regular r:id="rId21"/>
      <p:bold r:id="rId22"/>
    </p:embeddedFont>
    <p:embeddedFont>
      <p:font typeface="Twinkl SemiBold" pitchFamily="2" charset="0"/>
      <p:bold r:id="rId23"/>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54B"/>
    <a:srgbClr val="4EB1E4"/>
    <a:srgbClr val="87BD34"/>
    <a:srgbClr val="ED74A9"/>
    <a:srgbClr val="DE1E5A"/>
    <a:srgbClr val="18A0DB"/>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B12063-92C6-47C5-B71D-94095DBDF2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BA99BC5-71D3-453E-9F29-B81C0D90DD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5D6F16F-3C53-4686-A397-3B38F996D971}" type="datetimeFigureOut">
              <a:rPr lang="en-GB"/>
              <a:pPr>
                <a:defRPr/>
              </a:pPr>
              <a:t>23/04/2020</a:t>
            </a:fld>
            <a:endParaRPr lang="en-GB"/>
          </a:p>
        </p:txBody>
      </p:sp>
      <p:sp>
        <p:nvSpPr>
          <p:cNvPr id="4" name="Footer Placeholder 3">
            <a:extLst>
              <a:ext uri="{FF2B5EF4-FFF2-40B4-BE49-F238E27FC236}">
                <a16:creationId xmlns:a16="http://schemas.microsoft.com/office/drawing/2014/main" id="{1F1532C6-2BCC-4F14-9E37-0327AEB864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99EDC55A-8B72-4195-B728-DDE12C15DF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1B59F0F-97EC-41A2-A85A-D032F2229AB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93D508-4048-4932-B554-1D952AE043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2A3C07D9-3E9B-4281-AF90-6D20D68385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013F763-CDAC-4BE4-98D9-3897E7D28542}" type="datetimeFigureOut">
              <a:rPr lang="en-GB"/>
              <a:pPr>
                <a:defRPr/>
              </a:pPr>
              <a:t>23/04/2020</a:t>
            </a:fld>
            <a:endParaRPr lang="en-GB"/>
          </a:p>
        </p:txBody>
      </p:sp>
      <p:sp>
        <p:nvSpPr>
          <p:cNvPr id="4" name="Slide Image Placeholder 3">
            <a:extLst>
              <a:ext uri="{FF2B5EF4-FFF2-40B4-BE49-F238E27FC236}">
                <a16:creationId xmlns:a16="http://schemas.microsoft.com/office/drawing/2014/main" id="{52B3D03B-CC70-4BD1-8AFD-7C8428B237B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088A677-F139-4721-8CCE-F6FEE24D028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03F465C-C28A-49E6-B303-3E546D75AF8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3828ACB6-9119-4F52-9414-E59F0798E37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74FA9FD-36B8-45E8-A66C-00C7F09B281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558797A-5791-411A-9E7B-B5896EAA19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48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7D523455-01F2-457C-B2A7-9D834B2D1D7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FF253E9B-CE5B-4368-8875-4C90B4F3B6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38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1D3AF529-CC5B-4FA9-8ECB-5985E89B79A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5418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B33C8265-1AD0-43AC-9E20-5F133100C3F1}"/>
              </a:ext>
            </a:extLst>
          </p:cNvPr>
          <p:cNvSpPr/>
          <p:nvPr userDrawn="1"/>
        </p:nvSpPr>
        <p:spPr bwMode="auto">
          <a:xfrm>
            <a:off x="503238" y="2332038"/>
            <a:ext cx="8137525" cy="2193925"/>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00740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226FC20-648D-408E-91EF-ABFF06D886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7688B74-2967-43C5-BB24-FDBFC38059E5}"/>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439F386-57D4-49D6-B71C-53C6FDCEE05D}"/>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a:extLst>
              <a:ext uri="{FF2B5EF4-FFF2-40B4-BE49-F238E27FC236}">
                <a16:creationId xmlns:a16="http://schemas.microsoft.com/office/drawing/2014/main" id="{C3465DF3-BD80-427D-AC3F-1B71CCAE5AB5}"/>
              </a:ext>
            </a:extLst>
          </p:cNvPr>
          <p:cNvSpPr>
            <a:spLocks noGrp="1"/>
          </p:cNvSpPr>
          <p:nvPr>
            <p:ph type="title"/>
          </p:nvPr>
        </p:nvSpPr>
        <p:spPr>
          <a:xfrm>
            <a:off x="457200" y="479425"/>
            <a:ext cx="8220075" cy="993775"/>
          </a:xfrm>
        </p:spPr>
        <p:txBody>
          <a:bodyPr/>
          <a:lstStyle/>
          <a:p>
            <a:pPr eaLnBrk="1" hangingPunct="1"/>
            <a:r>
              <a:rPr lang="en-GB" altLang="en-US" sz="3600"/>
              <a:t>Estimate</a:t>
            </a:r>
          </a:p>
        </p:txBody>
      </p:sp>
      <p:sp>
        <p:nvSpPr>
          <p:cNvPr id="6" name="Rectangle 5">
            <a:extLst>
              <a:ext uri="{FF2B5EF4-FFF2-40B4-BE49-F238E27FC236}">
                <a16:creationId xmlns:a16="http://schemas.microsoft.com/office/drawing/2014/main" id="{2AD1764E-E475-4DEF-B0DC-AFD9254E7F57}"/>
              </a:ext>
            </a:extLst>
          </p:cNvPr>
          <p:cNvSpPr>
            <a:spLocks/>
          </p:cNvSpPr>
          <p:nvPr/>
        </p:nvSpPr>
        <p:spPr bwMode="auto">
          <a:xfrm>
            <a:off x="5983288" y="3429000"/>
            <a:ext cx="2405062" cy="771525"/>
          </a:xfrm>
          <a:prstGeom prst="rect">
            <a:avLst/>
          </a:prstGeom>
          <a:solidFill>
            <a:srgbClr val="F185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estimate the area of this shape?</a:t>
            </a:r>
          </a:p>
        </p:txBody>
      </p:sp>
      <p:graphicFrame>
        <p:nvGraphicFramePr>
          <p:cNvPr id="10" name="Table 9">
            <a:extLst>
              <a:ext uri="{FF2B5EF4-FFF2-40B4-BE49-F238E27FC236}">
                <a16:creationId xmlns:a16="http://schemas.microsoft.com/office/drawing/2014/main" id="{D7B1A3FD-5197-4596-8E6E-E0869432CED8}"/>
              </a:ext>
            </a:extLst>
          </p:cNvPr>
          <p:cNvGraphicFramePr>
            <a:graphicFrameLocks noGrp="1"/>
          </p:cNvGraphicFramePr>
          <p:nvPr/>
        </p:nvGraphicFramePr>
        <p:xfrm>
          <a:off x="755650" y="1268413"/>
          <a:ext cx="5040313" cy="5040312"/>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7639" name="Rectangle 10">
            <a:extLst>
              <a:ext uri="{FF2B5EF4-FFF2-40B4-BE49-F238E27FC236}">
                <a16:creationId xmlns:a16="http://schemas.microsoft.com/office/drawing/2014/main" id="{CBC33C03-CA2F-461D-931A-5CE458F77559}"/>
              </a:ext>
            </a:extLst>
          </p:cNvPr>
          <p:cNvSpPr>
            <a:spLocks/>
          </p:cNvSpPr>
          <p:nvPr/>
        </p:nvSpPr>
        <p:spPr bwMode="auto">
          <a:xfrm>
            <a:off x="1803400" y="1593850"/>
            <a:ext cx="720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9" name="Rectangle 8">
            <a:extLst>
              <a:ext uri="{FF2B5EF4-FFF2-40B4-BE49-F238E27FC236}">
                <a16:creationId xmlns:a16="http://schemas.microsoft.com/office/drawing/2014/main" id="{B7F3D1F2-04D2-48E8-AC73-81B164B2A77D}"/>
              </a:ext>
            </a:extLst>
          </p:cNvPr>
          <p:cNvSpPr>
            <a:spLocks/>
          </p:cNvSpPr>
          <p:nvPr/>
        </p:nvSpPr>
        <p:spPr bwMode="auto">
          <a:xfrm>
            <a:off x="5983288" y="4362450"/>
            <a:ext cx="24050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Check the area by counting the squares.</a:t>
            </a:r>
          </a:p>
        </p:txBody>
      </p:sp>
      <p:sp>
        <p:nvSpPr>
          <p:cNvPr id="3" name="Heart 2">
            <a:extLst>
              <a:ext uri="{FF2B5EF4-FFF2-40B4-BE49-F238E27FC236}">
                <a16:creationId xmlns:a16="http://schemas.microsoft.com/office/drawing/2014/main" id="{FE966B3E-D78B-4772-87A5-F6B1F00C02F5}"/>
              </a:ext>
            </a:extLst>
          </p:cNvPr>
          <p:cNvSpPr/>
          <p:nvPr/>
        </p:nvSpPr>
        <p:spPr>
          <a:xfrm>
            <a:off x="2238375" y="2352675"/>
            <a:ext cx="2085975" cy="2152650"/>
          </a:xfrm>
          <a:prstGeom prst="heart">
            <a:avLst/>
          </a:prstGeom>
          <a:noFill/>
          <a:ln w="57150">
            <a:solidFill>
              <a:srgbClr val="F185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CFBD45-2313-48FF-A0D2-8B67327D8586}"/>
              </a:ext>
            </a:extLst>
          </p:cNvPr>
          <p:cNvSpPr txBox="1">
            <a:spLocks/>
          </p:cNvSpPr>
          <p:nvPr/>
        </p:nvSpPr>
        <p:spPr bwMode="auto">
          <a:xfrm>
            <a:off x="628650" y="2568575"/>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9219" name="Content Placeholder 15">
            <a:extLst>
              <a:ext uri="{FF2B5EF4-FFF2-40B4-BE49-F238E27FC236}">
                <a16:creationId xmlns:a16="http://schemas.microsoft.com/office/drawing/2014/main" id="{D22EA431-F771-4491-BB99-4465FCAB4C7A}"/>
              </a:ext>
            </a:extLst>
          </p:cNvPr>
          <p:cNvSpPr>
            <a:spLocks noGrp="1"/>
          </p:cNvSpPr>
          <p:nvPr>
            <p:ph idx="4294967295"/>
          </p:nvPr>
        </p:nvSpPr>
        <p:spPr>
          <a:xfrm>
            <a:off x="628650" y="3011488"/>
            <a:ext cx="7886700" cy="1409700"/>
          </a:xfrm>
        </p:spPr>
        <p:txBody>
          <a:bodyPr/>
          <a:lstStyle/>
          <a:p>
            <a:pPr eaLnBrk="1" hangingPunct="1"/>
            <a:r>
              <a:rPr lang="en-GB" altLang="en-US">
                <a:latin typeface="Twinkl" pitchFamily="2" charset="0"/>
              </a:rPr>
              <a:t>I am learning to find the area of a shape.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65B6EBB6-B803-49DF-9743-2D7FDA3A7682}"/>
              </a:ext>
            </a:extLst>
          </p:cNvPr>
          <p:cNvSpPr>
            <a:spLocks noGrp="1"/>
          </p:cNvSpPr>
          <p:nvPr>
            <p:ph type="title"/>
          </p:nvPr>
        </p:nvSpPr>
        <p:spPr>
          <a:xfrm>
            <a:off x="457200" y="479425"/>
            <a:ext cx="8220075" cy="993775"/>
          </a:xfrm>
        </p:spPr>
        <p:txBody>
          <a:bodyPr/>
          <a:lstStyle/>
          <a:p>
            <a:pPr eaLnBrk="1" hangingPunct="1"/>
            <a:r>
              <a:rPr lang="en-GB" altLang="en-US" sz="3600"/>
              <a:t>Area</a:t>
            </a:r>
          </a:p>
        </p:txBody>
      </p:sp>
      <p:sp>
        <p:nvSpPr>
          <p:cNvPr id="10243" name="Rectangle 4">
            <a:extLst>
              <a:ext uri="{FF2B5EF4-FFF2-40B4-BE49-F238E27FC236}">
                <a16:creationId xmlns:a16="http://schemas.microsoft.com/office/drawing/2014/main" id="{9051BC38-36EF-4FF2-8F18-90E8607FC5F6}"/>
              </a:ext>
            </a:extLst>
          </p:cNvPr>
          <p:cNvSpPr>
            <a:spLocks noChangeArrowheads="1"/>
          </p:cNvSpPr>
          <p:nvPr/>
        </p:nvSpPr>
        <p:spPr bwMode="auto">
          <a:xfrm>
            <a:off x="881063" y="261302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We measure area in square centimetres - cm².</a:t>
            </a:r>
          </a:p>
        </p:txBody>
      </p:sp>
      <p:sp>
        <p:nvSpPr>
          <p:cNvPr id="10244" name="Rectangle 5">
            <a:extLst>
              <a:ext uri="{FF2B5EF4-FFF2-40B4-BE49-F238E27FC236}">
                <a16:creationId xmlns:a16="http://schemas.microsoft.com/office/drawing/2014/main" id="{D1876027-B863-4FFE-AEEA-C4899838B7CB}"/>
              </a:ext>
            </a:extLst>
          </p:cNvPr>
          <p:cNvSpPr>
            <a:spLocks/>
          </p:cNvSpPr>
          <p:nvPr/>
        </p:nvSpPr>
        <p:spPr bwMode="auto">
          <a:xfrm>
            <a:off x="755650" y="1936750"/>
            <a:ext cx="7632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Area is the amount of space inside a given shape.</a:t>
            </a:r>
          </a:p>
        </p:txBody>
      </p:sp>
      <p:sp>
        <p:nvSpPr>
          <p:cNvPr id="2" name="Rectangle 1">
            <a:extLst>
              <a:ext uri="{FF2B5EF4-FFF2-40B4-BE49-F238E27FC236}">
                <a16:creationId xmlns:a16="http://schemas.microsoft.com/office/drawing/2014/main" id="{723600BD-217E-49F3-8ED0-10EDBBB14A52}"/>
              </a:ext>
            </a:extLst>
          </p:cNvPr>
          <p:cNvSpPr/>
          <p:nvPr/>
        </p:nvSpPr>
        <p:spPr>
          <a:xfrm>
            <a:off x="6132513" y="2022475"/>
            <a:ext cx="2255837" cy="1476375"/>
          </a:xfrm>
          <a:prstGeom prst="rect">
            <a:avLst/>
          </a:prstGeom>
          <a:solidFill>
            <a:srgbClr val="4EB1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Area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4A74BEC3-490A-489C-B91A-C28EAA06EA45}"/>
              </a:ext>
            </a:extLst>
          </p:cNvPr>
          <p:cNvSpPr>
            <a:spLocks noGrp="1"/>
          </p:cNvSpPr>
          <p:nvPr>
            <p:ph type="title"/>
          </p:nvPr>
        </p:nvSpPr>
        <p:spPr>
          <a:xfrm>
            <a:off x="457200" y="479425"/>
            <a:ext cx="8220075" cy="993775"/>
          </a:xfrm>
        </p:spPr>
        <p:txBody>
          <a:bodyPr/>
          <a:lstStyle/>
          <a:p>
            <a:pPr eaLnBrk="1" hangingPunct="1"/>
            <a:r>
              <a:rPr lang="en-GB" altLang="en-US" sz="3600"/>
              <a:t>cm</a:t>
            </a:r>
            <a:r>
              <a:rPr lang="en-GB" altLang="en-US" sz="3600" baseline="30000"/>
              <a:t>2</a:t>
            </a:r>
          </a:p>
        </p:txBody>
      </p:sp>
      <p:sp>
        <p:nvSpPr>
          <p:cNvPr id="5" name="Rectangle 4">
            <a:extLst>
              <a:ext uri="{FF2B5EF4-FFF2-40B4-BE49-F238E27FC236}">
                <a16:creationId xmlns:a16="http://schemas.microsoft.com/office/drawing/2014/main" id="{F8069789-6253-46DE-8F72-B493468C85CC}"/>
              </a:ext>
            </a:extLst>
          </p:cNvPr>
          <p:cNvSpPr>
            <a:spLocks noChangeArrowheads="1"/>
          </p:cNvSpPr>
          <p:nvPr/>
        </p:nvSpPr>
        <p:spPr bwMode="auto">
          <a:xfrm>
            <a:off x="5861050" y="3395663"/>
            <a:ext cx="27082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find the area of the green rectangle by counting the squares?</a:t>
            </a:r>
          </a:p>
        </p:txBody>
      </p:sp>
      <p:sp>
        <p:nvSpPr>
          <p:cNvPr id="6" name="Rectangle 5">
            <a:extLst>
              <a:ext uri="{FF2B5EF4-FFF2-40B4-BE49-F238E27FC236}">
                <a16:creationId xmlns:a16="http://schemas.microsoft.com/office/drawing/2014/main" id="{FEC94C87-F9FC-46CF-AA09-F13080CB52FA}"/>
              </a:ext>
            </a:extLst>
          </p:cNvPr>
          <p:cNvSpPr>
            <a:spLocks/>
          </p:cNvSpPr>
          <p:nvPr/>
        </p:nvSpPr>
        <p:spPr bwMode="auto">
          <a:xfrm>
            <a:off x="5861050" y="1319213"/>
            <a:ext cx="2708275"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Imagine each of these squares is 1cm × 1cm.</a:t>
            </a:r>
          </a:p>
          <a:p>
            <a:pPr eaLnBrk="1" hangingPunct="1">
              <a:lnSpc>
                <a:spcPct val="100000"/>
              </a:lnSpc>
              <a:spcBef>
                <a:spcPct val="0"/>
              </a:spcBef>
              <a:buFontTx/>
              <a:buNone/>
            </a:pPr>
            <a:r>
              <a:rPr lang="en-GB" altLang="en-US">
                <a:solidFill>
                  <a:schemeClr val="tx1"/>
                </a:solidFill>
              </a:rPr>
              <a:t>That means the area of each little square is 1cm². (Just like the blue square!)</a:t>
            </a:r>
          </a:p>
        </p:txBody>
      </p:sp>
      <p:sp>
        <p:nvSpPr>
          <p:cNvPr id="7" name="Rectangle 6">
            <a:extLst>
              <a:ext uri="{FF2B5EF4-FFF2-40B4-BE49-F238E27FC236}">
                <a16:creationId xmlns:a16="http://schemas.microsoft.com/office/drawing/2014/main" id="{4C5493F5-DC9D-454B-AC8F-5ED8DAB06D70}"/>
              </a:ext>
            </a:extLst>
          </p:cNvPr>
          <p:cNvSpPr>
            <a:spLocks noChangeArrowheads="1"/>
          </p:cNvSpPr>
          <p:nvPr/>
        </p:nvSpPr>
        <p:spPr bwMode="auto">
          <a:xfrm>
            <a:off x="5861050" y="4638675"/>
            <a:ext cx="27082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find the area of the pink shape?</a:t>
            </a:r>
            <a:r>
              <a:rPr lang="en-GB" altLang="en-US">
                <a:solidFill>
                  <a:srgbClr val="FF0000"/>
                </a:solidFill>
              </a:rPr>
              <a:t> </a:t>
            </a:r>
          </a:p>
        </p:txBody>
      </p:sp>
      <p:graphicFrame>
        <p:nvGraphicFramePr>
          <p:cNvPr id="3" name="Table 2">
            <a:extLst>
              <a:ext uri="{FF2B5EF4-FFF2-40B4-BE49-F238E27FC236}">
                <a16:creationId xmlns:a16="http://schemas.microsoft.com/office/drawing/2014/main" id="{AA94DEF4-7047-4B32-B75C-EF497DC16CD5}"/>
              </a:ext>
            </a:extLst>
          </p:cNvPr>
          <p:cNvGraphicFramePr>
            <a:graphicFrameLocks noGrp="1"/>
          </p:cNvGraphicFramePr>
          <p:nvPr/>
        </p:nvGraphicFramePr>
        <p:xfrm>
          <a:off x="755650" y="1268413"/>
          <a:ext cx="5040313" cy="5040312"/>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9" name="Rectangle 8">
            <a:extLst>
              <a:ext uri="{FF2B5EF4-FFF2-40B4-BE49-F238E27FC236}">
                <a16:creationId xmlns:a16="http://schemas.microsoft.com/office/drawing/2014/main" id="{F0A20DD2-3D64-4FC7-AC66-D1987B511DDD}"/>
              </a:ext>
            </a:extLst>
          </p:cNvPr>
          <p:cNvSpPr>
            <a:spLocks/>
          </p:cNvSpPr>
          <p:nvPr/>
        </p:nvSpPr>
        <p:spPr bwMode="auto">
          <a:xfrm>
            <a:off x="1803400" y="1593850"/>
            <a:ext cx="720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8" name="Rectangle 7">
            <a:extLst>
              <a:ext uri="{FF2B5EF4-FFF2-40B4-BE49-F238E27FC236}">
                <a16:creationId xmlns:a16="http://schemas.microsoft.com/office/drawing/2014/main" id="{63924740-7FF7-48C5-884D-AE20DE6C75E8}"/>
              </a:ext>
            </a:extLst>
          </p:cNvPr>
          <p:cNvSpPr/>
          <p:nvPr/>
        </p:nvSpPr>
        <p:spPr>
          <a:xfrm>
            <a:off x="1123950" y="2343150"/>
            <a:ext cx="2867025" cy="1446213"/>
          </a:xfrm>
          <a:prstGeom prst="rect">
            <a:avLst/>
          </a:prstGeom>
          <a:noFill/>
          <a:ln w="57150">
            <a:solidFill>
              <a:srgbClr val="87BD34"/>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en-GB"/>
          </a:p>
        </p:txBody>
      </p:sp>
      <p:sp>
        <p:nvSpPr>
          <p:cNvPr id="13" name="Freeform: Shape 12">
            <a:extLst>
              <a:ext uri="{FF2B5EF4-FFF2-40B4-BE49-F238E27FC236}">
                <a16:creationId xmlns:a16="http://schemas.microsoft.com/office/drawing/2014/main" id="{BFAA255D-5433-4D4D-9E91-88B046E14153}"/>
              </a:ext>
            </a:extLst>
          </p:cNvPr>
          <p:cNvSpPr/>
          <p:nvPr/>
        </p:nvSpPr>
        <p:spPr>
          <a:xfrm>
            <a:off x="3638550" y="3429000"/>
            <a:ext cx="1801813" cy="2528888"/>
          </a:xfrm>
          <a:custGeom>
            <a:avLst/>
            <a:gdLst>
              <a:gd name="connsiteX0" fmla="*/ 1438274 w 1801450"/>
              <a:gd name="connsiteY0" fmla="*/ 0 h 2528305"/>
              <a:gd name="connsiteX1" fmla="*/ 1801449 w 1801450"/>
              <a:gd name="connsiteY1" fmla="*/ 0 h 2528305"/>
              <a:gd name="connsiteX2" fmla="*/ 1801449 w 1801450"/>
              <a:gd name="connsiteY2" fmla="*/ 1800224 h 2528305"/>
              <a:gd name="connsiteX3" fmla="*/ 1801450 w 1801450"/>
              <a:gd name="connsiteY3" fmla="*/ 1800224 h 2528305"/>
              <a:gd name="connsiteX4" fmla="*/ 1801450 w 1801450"/>
              <a:gd name="connsiteY4" fmla="*/ 2528305 h 2528305"/>
              <a:gd name="connsiteX5" fmla="*/ 0 w 1801450"/>
              <a:gd name="connsiteY5" fmla="*/ 2528305 h 2528305"/>
              <a:gd name="connsiteX6" fmla="*/ 0 w 1801450"/>
              <a:gd name="connsiteY6" fmla="*/ 1800224 h 2528305"/>
              <a:gd name="connsiteX7" fmla="*/ 1438274 w 1801450"/>
              <a:gd name="connsiteY7" fmla="*/ 1800224 h 252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1450" h="2528305">
                <a:moveTo>
                  <a:pt x="1438274" y="0"/>
                </a:moveTo>
                <a:lnTo>
                  <a:pt x="1801449" y="0"/>
                </a:lnTo>
                <a:lnTo>
                  <a:pt x="1801449" y="1800224"/>
                </a:lnTo>
                <a:lnTo>
                  <a:pt x="1801450" y="1800224"/>
                </a:lnTo>
                <a:lnTo>
                  <a:pt x="1801450" y="2528305"/>
                </a:lnTo>
                <a:lnTo>
                  <a:pt x="0" y="2528305"/>
                </a:lnTo>
                <a:lnTo>
                  <a:pt x="0" y="1800224"/>
                </a:lnTo>
                <a:lnTo>
                  <a:pt x="1438274" y="1800224"/>
                </a:lnTo>
                <a:close/>
              </a:path>
            </a:pathLst>
          </a:custGeom>
          <a:noFill/>
          <a:ln w="57150">
            <a:solidFill>
              <a:srgbClr val="ED74A9"/>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en-GB"/>
          </a:p>
        </p:txBody>
      </p:sp>
      <p:sp>
        <p:nvSpPr>
          <p:cNvPr id="10" name="Oval 9">
            <a:extLst>
              <a:ext uri="{FF2B5EF4-FFF2-40B4-BE49-F238E27FC236}">
                <a16:creationId xmlns:a16="http://schemas.microsoft.com/office/drawing/2014/main" id="{5DA65228-A823-4943-843B-6267B65E1EE3}"/>
              </a:ext>
            </a:extLst>
          </p:cNvPr>
          <p:cNvSpPr/>
          <p:nvPr/>
        </p:nvSpPr>
        <p:spPr>
          <a:xfrm>
            <a:off x="1209675" y="2438400"/>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a:extLst>
              <a:ext uri="{FF2B5EF4-FFF2-40B4-BE49-F238E27FC236}">
                <a16:creationId xmlns:a16="http://schemas.microsoft.com/office/drawing/2014/main" id="{784E9290-FC00-4393-B38F-EC1854F1F196}"/>
              </a:ext>
            </a:extLst>
          </p:cNvPr>
          <p:cNvSpPr/>
          <p:nvPr/>
        </p:nvSpPr>
        <p:spPr>
          <a:xfrm>
            <a:off x="1568450" y="2438400"/>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Oval 15">
            <a:extLst>
              <a:ext uri="{FF2B5EF4-FFF2-40B4-BE49-F238E27FC236}">
                <a16:creationId xmlns:a16="http://schemas.microsoft.com/office/drawing/2014/main" id="{8531CDF2-FCDD-44CF-A4DE-5C955C8BFDD4}"/>
              </a:ext>
            </a:extLst>
          </p:cNvPr>
          <p:cNvSpPr/>
          <p:nvPr/>
        </p:nvSpPr>
        <p:spPr>
          <a:xfrm>
            <a:off x="1927225" y="2438400"/>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a:extLst>
              <a:ext uri="{FF2B5EF4-FFF2-40B4-BE49-F238E27FC236}">
                <a16:creationId xmlns:a16="http://schemas.microsoft.com/office/drawing/2014/main" id="{5551C492-0A5A-457C-AEDD-B5D5B9097ED0}"/>
              </a:ext>
            </a:extLst>
          </p:cNvPr>
          <p:cNvSpPr/>
          <p:nvPr/>
        </p:nvSpPr>
        <p:spPr>
          <a:xfrm>
            <a:off x="2286000" y="2438400"/>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8" name="Oval 17">
            <a:extLst>
              <a:ext uri="{FF2B5EF4-FFF2-40B4-BE49-F238E27FC236}">
                <a16:creationId xmlns:a16="http://schemas.microsoft.com/office/drawing/2014/main" id="{7ACCA903-BDDC-42E5-9818-5DD6C3F0115A}"/>
              </a:ext>
            </a:extLst>
          </p:cNvPr>
          <p:cNvSpPr/>
          <p:nvPr/>
        </p:nvSpPr>
        <p:spPr>
          <a:xfrm>
            <a:off x="2644775" y="2438400"/>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Oval 18">
            <a:extLst>
              <a:ext uri="{FF2B5EF4-FFF2-40B4-BE49-F238E27FC236}">
                <a16:creationId xmlns:a16="http://schemas.microsoft.com/office/drawing/2014/main" id="{8F8714BE-0DC6-438E-A60B-D93B18CE395E}"/>
              </a:ext>
            </a:extLst>
          </p:cNvPr>
          <p:cNvSpPr/>
          <p:nvPr/>
        </p:nvSpPr>
        <p:spPr>
          <a:xfrm>
            <a:off x="3003550" y="2438400"/>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Oval 19">
            <a:extLst>
              <a:ext uri="{FF2B5EF4-FFF2-40B4-BE49-F238E27FC236}">
                <a16:creationId xmlns:a16="http://schemas.microsoft.com/office/drawing/2014/main" id="{7277788E-E5DC-4FDD-9D23-3314DAA6E371}"/>
              </a:ext>
            </a:extLst>
          </p:cNvPr>
          <p:cNvSpPr/>
          <p:nvPr/>
        </p:nvSpPr>
        <p:spPr>
          <a:xfrm>
            <a:off x="3367088" y="2438400"/>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Oval 21">
            <a:extLst>
              <a:ext uri="{FF2B5EF4-FFF2-40B4-BE49-F238E27FC236}">
                <a16:creationId xmlns:a16="http://schemas.microsoft.com/office/drawing/2014/main" id="{670DC4D4-9008-4E8E-AAB0-2BEAE1CEA913}"/>
              </a:ext>
            </a:extLst>
          </p:cNvPr>
          <p:cNvSpPr/>
          <p:nvPr/>
        </p:nvSpPr>
        <p:spPr>
          <a:xfrm>
            <a:off x="3725863" y="2438400"/>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 name="Oval 22">
            <a:extLst>
              <a:ext uri="{FF2B5EF4-FFF2-40B4-BE49-F238E27FC236}">
                <a16:creationId xmlns:a16="http://schemas.microsoft.com/office/drawing/2014/main" id="{AF5813E6-C77A-4F18-915E-4C96A2DA5E8B}"/>
              </a:ext>
            </a:extLst>
          </p:cNvPr>
          <p:cNvSpPr/>
          <p:nvPr/>
        </p:nvSpPr>
        <p:spPr>
          <a:xfrm>
            <a:off x="1209675" y="2797175"/>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 name="Oval 23">
            <a:extLst>
              <a:ext uri="{FF2B5EF4-FFF2-40B4-BE49-F238E27FC236}">
                <a16:creationId xmlns:a16="http://schemas.microsoft.com/office/drawing/2014/main" id="{9CDE1C34-D931-4F85-816C-5789EB3C1A31}"/>
              </a:ext>
            </a:extLst>
          </p:cNvPr>
          <p:cNvSpPr/>
          <p:nvPr/>
        </p:nvSpPr>
        <p:spPr>
          <a:xfrm>
            <a:off x="1568450" y="2797175"/>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 name="Oval 24">
            <a:extLst>
              <a:ext uri="{FF2B5EF4-FFF2-40B4-BE49-F238E27FC236}">
                <a16:creationId xmlns:a16="http://schemas.microsoft.com/office/drawing/2014/main" id="{B769BC92-E298-4049-AC5C-FF11248C0C42}"/>
              </a:ext>
            </a:extLst>
          </p:cNvPr>
          <p:cNvSpPr/>
          <p:nvPr/>
        </p:nvSpPr>
        <p:spPr>
          <a:xfrm>
            <a:off x="1927225" y="2797175"/>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Oval 25">
            <a:extLst>
              <a:ext uri="{FF2B5EF4-FFF2-40B4-BE49-F238E27FC236}">
                <a16:creationId xmlns:a16="http://schemas.microsoft.com/office/drawing/2014/main" id="{A2694BA9-6146-4FE7-AD29-FA28C7227D22}"/>
              </a:ext>
            </a:extLst>
          </p:cNvPr>
          <p:cNvSpPr/>
          <p:nvPr/>
        </p:nvSpPr>
        <p:spPr>
          <a:xfrm>
            <a:off x="2286000" y="2797175"/>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7" name="Oval 26">
            <a:extLst>
              <a:ext uri="{FF2B5EF4-FFF2-40B4-BE49-F238E27FC236}">
                <a16:creationId xmlns:a16="http://schemas.microsoft.com/office/drawing/2014/main" id="{E112A99B-2D4D-45CE-A4FD-E5FB59881992}"/>
              </a:ext>
            </a:extLst>
          </p:cNvPr>
          <p:cNvSpPr/>
          <p:nvPr/>
        </p:nvSpPr>
        <p:spPr>
          <a:xfrm>
            <a:off x="2644775" y="2797175"/>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8" name="Oval 27">
            <a:extLst>
              <a:ext uri="{FF2B5EF4-FFF2-40B4-BE49-F238E27FC236}">
                <a16:creationId xmlns:a16="http://schemas.microsoft.com/office/drawing/2014/main" id="{131C6C55-B793-4DFF-9411-A26DE5A23705}"/>
              </a:ext>
            </a:extLst>
          </p:cNvPr>
          <p:cNvSpPr/>
          <p:nvPr/>
        </p:nvSpPr>
        <p:spPr>
          <a:xfrm>
            <a:off x="3003550" y="2797175"/>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 name="Oval 28">
            <a:extLst>
              <a:ext uri="{FF2B5EF4-FFF2-40B4-BE49-F238E27FC236}">
                <a16:creationId xmlns:a16="http://schemas.microsoft.com/office/drawing/2014/main" id="{A65B0B37-DBF7-4AAF-8247-28BFC12E0A47}"/>
              </a:ext>
            </a:extLst>
          </p:cNvPr>
          <p:cNvSpPr/>
          <p:nvPr/>
        </p:nvSpPr>
        <p:spPr>
          <a:xfrm>
            <a:off x="3367088" y="2797175"/>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Oval 29">
            <a:extLst>
              <a:ext uri="{FF2B5EF4-FFF2-40B4-BE49-F238E27FC236}">
                <a16:creationId xmlns:a16="http://schemas.microsoft.com/office/drawing/2014/main" id="{1BD34B64-35EC-4AF7-9EDF-2FBC3CEA3873}"/>
              </a:ext>
            </a:extLst>
          </p:cNvPr>
          <p:cNvSpPr/>
          <p:nvPr/>
        </p:nvSpPr>
        <p:spPr>
          <a:xfrm>
            <a:off x="3725863" y="2797175"/>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1" name="Oval 30">
            <a:extLst>
              <a:ext uri="{FF2B5EF4-FFF2-40B4-BE49-F238E27FC236}">
                <a16:creationId xmlns:a16="http://schemas.microsoft.com/office/drawing/2014/main" id="{02DC31C2-D5E4-4DDF-A317-DD4FCCE99271}"/>
              </a:ext>
            </a:extLst>
          </p:cNvPr>
          <p:cNvSpPr/>
          <p:nvPr/>
        </p:nvSpPr>
        <p:spPr>
          <a:xfrm>
            <a:off x="1209675" y="3154363"/>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 name="Oval 31">
            <a:extLst>
              <a:ext uri="{FF2B5EF4-FFF2-40B4-BE49-F238E27FC236}">
                <a16:creationId xmlns:a16="http://schemas.microsoft.com/office/drawing/2014/main" id="{6A56FC65-DBC9-45FD-B70C-242CDB1C43DE}"/>
              </a:ext>
            </a:extLst>
          </p:cNvPr>
          <p:cNvSpPr/>
          <p:nvPr/>
        </p:nvSpPr>
        <p:spPr>
          <a:xfrm>
            <a:off x="1568450" y="3154363"/>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3" name="Oval 32">
            <a:extLst>
              <a:ext uri="{FF2B5EF4-FFF2-40B4-BE49-F238E27FC236}">
                <a16:creationId xmlns:a16="http://schemas.microsoft.com/office/drawing/2014/main" id="{D830C3D1-1CC7-414C-B607-E7D873E35F84}"/>
              </a:ext>
            </a:extLst>
          </p:cNvPr>
          <p:cNvSpPr/>
          <p:nvPr/>
        </p:nvSpPr>
        <p:spPr>
          <a:xfrm>
            <a:off x="1927225" y="3154363"/>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4" name="Oval 33">
            <a:extLst>
              <a:ext uri="{FF2B5EF4-FFF2-40B4-BE49-F238E27FC236}">
                <a16:creationId xmlns:a16="http://schemas.microsoft.com/office/drawing/2014/main" id="{4CD24F6F-414C-4718-8041-A52BD3EF2E2B}"/>
              </a:ext>
            </a:extLst>
          </p:cNvPr>
          <p:cNvSpPr/>
          <p:nvPr/>
        </p:nvSpPr>
        <p:spPr>
          <a:xfrm>
            <a:off x="2286000" y="3154363"/>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Oval 34">
            <a:extLst>
              <a:ext uri="{FF2B5EF4-FFF2-40B4-BE49-F238E27FC236}">
                <a16:creationId xmlns:a16="http://schemas.microsoft.com/office/drawing/2014/main" id="{6D8A3E50-BE3A-4C84-B7EA-B3E12C12C17B}"/>
              </a:ext>
            </a:extLst>
          </p:cNvPr>
          <p:cNvSpPr/>
          <p:nvPr/>
        </p:nvSpPr>
        <p:spPr>
          <a:xfrm>
            <a:off x="2644775" y="3154363"/>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6" name="Oval 35">
            <a:extLst>
              <a:ext uri="{FF2B5EF4-FFF2-40B4-BE49-F238E27FC236}">
                <a16:creationId xmlns:a16="http://schemas.microsoft.com/office/drawing/2014/main" id="{127B0E53-D8B8-4308-BCD1-3C27785A57DD}"/>
              </a:ext>
            </a:extLst>
          </p:cNvPr>
          <p:cNvSpPr/>
          <p:nvPr/>
        </p:nvSpPr>
        <p:spPr>
          <a:xfrm>
            <a:off x="3003550" y="3154363"/>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7" name="Oval 36">
            <a:extLst>
              <a:ext uri="{FF2B5EF4-FFF2-40B4-BE49-F238E27FC236}">
                <a16:creationId xmlns:a16="http://schemas.microsoft.com/office/drawing/2014/main" id="{5C04EA78-329A-4711-9CD9-C8CF882C3150}"/>
              </a:ext>
            </a:extLst>
          </p:cNvPr>
          <p:cNvSpPr/>
          <p:nvPr/>
        </p:nvSpPr>
        <p:spPr>
          <a:xfrm>
            <a:off x="3367088" y="3154363"/>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8" name="Oval 37">
            <a:extLst>
              <a:ext uri="{FF2B5EF4-FFF2-40B4-BE49-F238E27FC236}">
                <a16:creationId xmlns:a16="http://schemas.microsoft.com/office/drawing/2014/main" id="{B0E62F81-B559-4DE2-8DDE-FFF6C8137904}"/>
              </a:ext>
            </a:extLst>
          </p:cNvPr>
          <p:cNvSpPr/>
          <p:nvPr/>
        </p:nvSpPr>
        <p:spPr>
          <a:xfrm>
            <a:off x="3725863" y="3154363"/>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9" name="Oval 38">
            <a:extLst>
              <a:ext uri="{FF2B5EF4-FFF2-40B4-BE49-F238E27FC236}">
                <a16:creationId xmlns:a16="http://schemas.microsoft.com/office/drawing/2014/main" id="{04E3DA31-ADDE-45F6-B557-CA0304A80BA4}"/>
              </a:ext>
            </a:extLst>
          </p:cNvPr>
          <p:cNvSpPr/>
          <p:nvPr/>
        </p:nvSpPr>
        <p:spPr>
          <a:xfrm>
            <a:off x="1209675" y="3513138"/>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0" name="Oval 39">
            <a:extLst>
              <a:ext uri="{FF2B5EF4-FFF2-40B4-BE49-F238E27FC236}">
                <a16:creationId xmlns:a16="http://schemas.microsoft.com/office/drawing/2014/main" id="{3DE9A1F4-052F-4032-A5E6-3F5543DF332C}"/>
              </a:ext>
            </a:extLst>
          </p:cNvPr>
          <p:cNvSpPr/>
          <p:nvPr/>
        </p:nvSpPr>
        <p:spPr>
          <a:xfrm>
            <a:off x="1568450" y="3513138"/>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1" name="Oval 40">
            <a:extLst>
              <a:ext uri="{FF2B5EF4-FFF2-40B4-BE49-F238E27FC236}">
                <a16:creationId xmlns:a16="http://schemas.microsoft.com/office/drawing/2014/main" id="{D8DD00DA-6062-491B-9C4D-4FC2EDE6B14F}"/>
              </a:ext>
            </a:extLst>
          </p:cNvPr>
          <p:cNvSpPr/>
          <p:nvPr/>
        </p:nvSpPr>
        <p:spPr>
          <a:xfrm>
            <a:off x="1927225" y="3513138"/>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2" name="Oval 41">
            <a:extLst>
              <a:ext uri="{FF2B5EF4-FFF2-40B4-BE49-F238E27FC236}">
                <a16:creationId xmlns:a16="http://schemas.microsoft.com/office/drawing/2014/main" id="{FCAF7D4B-CF1B-4EA2-8350-417541D1CA21}"/>
              </a:ext>
            </a:extLst>
          </p:cNvPr>
          <p:cNvSpPr/>
          <p:nvPr/>
        </p:nvSpPr>
        <p:spPr>
          <a:xfrm>
            <a:off x="2286000" y="3513138"/>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3" name="Oval 42">
            <a:extLst>
              <a:ext uri="{FF2B5EF4-FFF2-40B4-BE49-F238E27FC236}">
                <a16:creationId xmlns:a16="http://schemas.microsoft.com/office/drawing/2014/main" id="{9B7532C5-87A4-4400-A288-ECD65277D64E}"/>
              </a:ext>
            </a:extLst>
          </p:cNvPr>
          <p:cNvSpPr/>
          <p:nvPr/>
        </p:nvSpPr>
        <p:spPr>
          <a:xfrm>
            <a:off x="2644775" y="3513138"/>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4" name="Oval 43">
            <a:extLst>
              <a:ext uri="{FF2B5EF4-FFF2-40B4-BE49-F238E27FC236}">
                <a16:creationId xmlns:a16="http://schemas.microsoft.com/office/drawing/2014/main" id="{87E59650-24E8-4B9F-BE98-44FA0D759167}"/>
              </a:ext>
            </a:extLst>
          </p:cNvPr>
          <p:cNvSpPr/>
          <p:nvPr/>
        </p:nvSpPr>
        <p:spPr>
          <a:xfrm>
            <a:off x="3003550" y="3513138"/>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5" name="Oval 44">
            <a:extLst>
              <a:ext uri="{FF2B5EF4-FFF2-40B4-BE49-F238E27FC236}">
                <a16:creationId xmlns:a16="http://schemas.microsoft.com/office/drawing/2014/main" id="{EF9E0E44-E17B-4FD1-9098-33BA7231E27E}"/>
              </a:ext>
            </a:extLst>
          </p:cNvPr>
          <p:cNvSpPr/>
          <p:nvPr/>
        </p:nvSpPr>
        <p:spPr>
          <a:xfrm>
            <a:off x="3367088" y="3513138"/>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6" name="Oval 45">
            <a:extLst>
              <a:ext uri="{FF2B5EF4-FFF2-40B4-BE49-F238E27FC236}">
                <a16:creationId xmlns:a16="http://schemas.microsoft.com/office/drawing/2014/main" id="{0900420B-A0CC-41A5-A5DC-A694C7EF9518}"/>
              </a:ext>
            </a:extLst>
          </p:cNvPr>
          <p:cNvSpPr/>
          <p:nvPr/>
        </p:nvSpPr>
        <p:spPr>
          <a:xfrm>
            <a:off x="3725863" y="3513138"/>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7" name="Rectangle 46">
            <a:extLst>
              <a:ext uri="{FF2B5EF4-FFF2-40B4-BE49-F238E27FC236}">
                <a16:creationId xmlns:a16="http://schemas.microsoft.com/office/drawing/2014/main" id="{7A8C7D04-172F-46D2-BA75-BDCE00A98B94}"/>
              </a:ext>
            </a:extLst>
          </p:cNvPr>
          <p:cNvSpPr>
            <a:spLocks/>
          </p:cNvSpPr>
          <p:nvPr/>
        </p:nvSpPr>
        <p:spPr bwMode="auto">
          <a:xfrm>
            <a:off x="2035175" y="2752725"/>
            <a:ext cx="11334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400" b="1">
                <a:solidFill>
                  <a:srgbClr val="4EB1E4"/>
                </a:solidFill>
              </a:rPr>
              <a:t>32cm</a:t>
            </a:r>
            <a:r>
              <a:rPr lang="en-GB" altLang="en-US" sz="2400" b="1" baseline="30000">
                <a:solidFill>
                  <a:srgbClr val="4EB1E4"/>
                </a:solidFill>
              </a:rPr>
              <a:t>2</a:t>
            </a:r>
          </a:p>
        </p:txBody>
      </p:sp>
      <p:sp>
        <p:nvSpPr>
          <p:cNvPr id="48" name="Oval 47">
            <a:extLst>
              <a:ext uri="{FF2B5EF4-FFF2-40B4-BE49-F238E27FC236}">
                <a16:creationId xmlns:a16="http://schemas.microsoft.com/office/drawing/2014/main" id="{C576CA02-29EA-431D-8D72-3C3961F5096D}"/>
              </a:ext>
            </a:extLst>
          </p:cNvPr>
          <p:cNvSpPr/>
          <p:nvPr/>
        </p:nvSpPr>
        <p:spPr>
          <a:xfrm>
            <a:off x="5168900" y="3535363"/>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9" name="Oval 48">
            <a:extLst>
              <a:ext uri="{FF2B5EF4-FFF2-40B4-BE49-F238E27FC236}">
                <a16:creationId xmlns:a16="http://schemas.microsoft.com/office/drawing/2014/main" id="{82A5F0EB-F1B3-4591-BE50-37312BB3C1AF}"/>
              </a:ext>
            </a:extLst>
          </p:cNvPr>
          <p:cNvSpPr/>
          <p:nvPr/>
        </p:nvSpPr>
        <p:spPr>
          <a:xfrm>
            <a:off x="5168900" y="3895725"/>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0" name="Oval 49">
            <a:extLst>
              <a:ext uri="{FF2B5EF4-FFF2-40B4-BE49-F238E27FC236}">
                <a16:creationId xmlns:a16="http://schemas.microsoft.com/office/drawing/2014/main" id="{69B4F228-35BF-41EC-9E1F-7736B0160571}"/>
              </a:ext>
            </a:extLst>
          </p:cNvPr>
          <p:cNvSpPr/>
          <p:nvPr/>
        </p:nvSpPr>
        <p:spPr>
          <a:xfrm>
            <a:off x="5168900" y="4251325"/>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1" name="Oval 50">
            <a:extLst>
              <a:ext uri="{FF2B5EF4-FFF2-40B4-BE49-F238E27FC236}">
                <a16:creationId xmlns:a16="http://schemas.microsoft.com/office/drawing/2014/main" id="{E52800E8-553C-444F-801D-4875B90887D4}"/>
              </a:ext>
            </a:extLst>
          </p:cNvPr>
          <p:cNvSpPr/>
          <p:nvPr/>
        </p:nvSpPr>
        <p:spPr>
          <a:xfrm>
            <a:off x="5168900" y="4610100"/>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2" name="Oval 51">
            <a:extLst>
              <a:ext uri="{FF2B5EF4-FFF2-40B4-BE49-F238E27FC236}">
                <a16:creationId xmlns:a16="http://schemas.microsoft.com/office/drawing/2014/main" id="{9F0FC657-7960-4C68-B5D3-15D25C9AE37D}"/>
              </a:ext>
            </a:extLst>
          </p:cNvPr>
          <p:cNvSpPr/>
          <p:nvPr/>
        </p:nvSpPr>
        <p:spPr>
          <a:xfrm>
            <a:off x="5168900" y="4959350"/>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3" name="Oval 52">
            <a:extLst>
              <a:ext uri="{FF2B5EF4-FFF2-40B4-BE49-F238E27FC236}">
                <a16:creationId xmlns:a16="http://schemas.microsoft.com/office/drawing/2014/main" id="{C187DF7E-70F2-4806-B23E-697C500595F2}"/>
              </a:ext>
            </a:extLst>
          </p:cNvPr>
          <p:cNvSpPr/>
          <p:nvPr/>
        </p:nvSpPr>
        <p:spPr>
          <a:xfrm>
            <a:off x="3744913" y="5324475"/>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4" name="Oval 53">
            <a:extLst>
              <a:ext uri="{FF2B5EF4-FFF2-40B4-BE49-F238E27FC236}">
                <a16:creationId xmlns:a16="http://schemas.microsoft.com/office/drawing/2014/main" id="{690DF768-4ADE-4ECE-89D5-28BDE10D7392}"/>
              </a:ext>
            </a:extLst>
          </p:cNvPr>
          <p:cNvSpPr/>
          <p:nvPr/>
        </p:nvSpPr>
        <p:spPr>
          <a:xfrm>
            <a:off x="4103688" y="5324475"/>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5" name="Oval 54">
            <a:extLst>
              <a:ext uri="{FF2B5EF4-FFF2-40B4-BE49-F238E27FC236}">
                <a16:creationId xmlns:a16="http://schemas.microsoft.com/office/drawing/2014/main" id="{5EFA3CDF-D708-4625-8703-0366AEAC7786}"/>
              </a:ext>
            </a:extLst>
          </p:cNvPr>
          <p:cNvSpPr/>
          <p:nvPr/>
        </p:nvSpPr>
        <p:spPr>
          <a:xfrm>
            <a:off x="4462463" y="5324475"/>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6" name="Oval 55">
            <a:extLst>
              <a:ext uri="{FF2B5EF4-FFF2-40B4-BE49-F238E27FC236}">
                <a16:creationId xmlns:a16="http://schemas.microsoft.com/office/drawing/2014/main" id="{87E85055-765D-4AF3-9EC3-CA82BE804F79}"/>
              </a:ext>
            </a:extLst>
          </p:cNvPr>
          <p:cNvSpPr/>
          <p:nvPr/>
        </p:nvSpPr>
        <p:spPr>
          <a:xfrm>
            <a:off x="4821238" y="5324475"/>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57" name="Oval 56">
            <a:extLst>
              <a:ext uri="{FF2B5EF4-FFF2-40B4-BE49-F238E27FC236}">
                <a16:creationId xmlns:a16="http://schemas.microsoft.com/office/drawing/2014/main" id="{89561507-AD07-43ED-9DA1-E7F169494889}"/>
              </a:ext>
            </a:extLst>
          </p:cNvPr>
          <p:cNvSpPr/>
          <p:nvPr/>
        </p:nvSpPr>
        <p:spPr>
          <a:xfrm>
            <a:off x="5180013" y="5324475"/>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8" name="Oval 57">
            <a:extLst>
              <a:ext uri="{FF2B5EF4-FFF2-40B4-BE49-F238E27FC236}">
                <a16:creationId xmlns:a16="http://schemas.microsoft.com/office/drawing/2014/main" id="{5957F652-0DB2-4B70-BAFC-3006F31F4DF1}"/>
              </a:ext>
            </a:extLst>
          </p:cNvPr>
          <p:cNvSpPr/>
          <p:nvPr/>
        </p:nvSpPr>
        <p:spPr>
          <a:xfrm>
            <a:off x="3744913" y="5683250"/>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9" name="Oval 58">
            <a:extLst>
              <a:ext uri="{FF2B5EF4-FFF2-40B4-BE49-F238E27FC236}">
                <a16:creationId xmlns:a16="http://schemas.microsoft.com/office/drawing/2014/main" id="{234BF1A3-90B3-49A4-83E6-06E858FDB8D7}"/>
              </a:ext>
            </a:extLst>
          </p:cNvPr>
          <p:cNvSpPr/>
          <p:nvPr/>
        </p:nvSpPr>
        <p:spPr>
          <a:xfrm>
            <a:off x="4103688" y="5683250"/>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0" name="Oval 59">
            <a:extLst>
              <a:ext uri="{FF2B5EF4-FFF2-40B4-BE49-F238E27FC236}">
                <a16:creationId xmlns:a16="http://schemas.microsoft.com/office/drawing/2014/main" id="{38AAC232-5989-4222-9075-276C4918C372}"/>
              </a:ext>
            </a:extLst>
          </p:cNvPr>
          <p:cNvSpPr/>
          <p:nvPr/>
        </p:nvSpPr>
        <p:spPr>
          <a:xfrm>
            <a:off x="4462463" y="5683250"/>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1" name="Oval 60">
            <a:extLst>
              <a:ext uri="{FF2B5EF4-FFF2-40B4-BE49-F238E27FC236}">
                <a16:creationId xmlns:a16="http://schemas.microsoft.com/office/drawing/2014/main" id="{33BDC73B-7F3B-43A8-ADC0-8DDD27C965EE}"/>
              </a:ext>
            </a:extLst>
          </p:cNvPr>
          <p:cNvSpPr/>
          <p:nvPr/>
        </p:nvSpPr>
        <p:spPr>
          <a:xfrm>
            <a:off x="4821238" y="5683250"/>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2" name="Oval 61">
            <a:extLst>
              <a:ext uri="{FF2B5EF4-FFF2-40B4-BE49-F238E27FC236}">
                <a16:creationId xmlns:a16="http://schemas.microsoft.com/office/drawing/2014/main" id="{68083A9F-BBFD-4442-8D1B-8D5CEE756E78}"/>
              </a:ext>
            </a:extLst>
          </p:cNvPr>
          <p:cNvSpPr/>
          <p:nvPr/>
        </p:nvSpPr>
        <p:spPr>
          <a:xfrm>
            <a:off x="5180013" y="5683250"/>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4" name="Rectangle 63">
            <a:extLst>
              <a:ext uri="{FF2B5EF4-FFF2-40B4-BE49-F238E27FC236}">
                <a16:creationId xmlns:a16="http://schemas.microsoft.com/office/drawing/2014/main" id="{0C902AC0-B488-4202-A5BF-5CE718D51DF7}"/>
              </a:ext>
            </a:extLst>
          </p:cNvPr>
          <p:cNvSpPr>
            <a:spLocks/>
          </p:cNvSpPr>
          <p:nvPr/>
        </p:nvSpPr>
        <p:spPr bwMode="auto">
          <a:xfrm>
            <a:off x="4067175" y="5307013"/>
            <a:ext cx="11334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400" b="1">
                <a:solidFill>
                  <a:srgbClr val="4EB1E4"/>
                </a:solidFill>
              </a:rPr>
              <a:t>15cm</a:t>
            </a:r>
            <a:r>
              <a:rPr lang="en-GB" altLang="en-US" sz="2400" b="1" baseline="30000">
                <a:solidFill>
                  <a:srgbClr val="4EB1E4"/>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nodeType="afterGroup">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nodeType="afterGroup">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nodeType="afterGroup">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nodeType="afterGroup">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nodeType="afterGroup">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nodeType="afterGroup">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nodeType="afterGroup">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nodeType="afterGroup">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nodeType="afterGroup">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nodeType="afterGroup">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nodeType="afterGroup">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nodeType="afterGroup">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nodeType="afterGroup">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nodeType="afterGroup">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nodeType="afterGroup">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par>
                          <p:cTn id="84" fill="hold" nodeType="afterGroup">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par>
                          <p:cTn id="88" fill="hold" nodeType="afterGroup">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nodeType="afterGroup">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nodeType="afterGroup">
                            <p:stCondLst>
                              <p:cond delay="10000"/>
                            </p:stCondLst>
                            <p:childTnLst>
                              <p:par>
                                <p:cTn id="97" presetID="10" presetClass="entr" presetSubtype="0"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nodeType="afterGroup">
                            <p:stCondLst>
                              <p:cond delay="10500"/>
                            </p:stCondLst>
                            <p:childTnLst>
                              <p:par>
                                <p:cTn id="101" presetID="10" presetClass="entr" presetSubtype="0"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nodeType="afterGroup">
                            <p:stCondLst>
                              <p:cond delay="11000"/>
                            </p:stCondLst>
                            <p:childTnLst>
                              <p:par>
                                <p:cTn id="105" presetID="10" presetClass="entr" presetSubtype="0"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nodeType="afterGroup">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nodeType="afterGroup">
                            <p:stCondLst>
                              <p:cond delay="12000"/>
                            </p:stCondLst>
                            <p:childTnLst>
                              <p:par>
                                <p:cTn id="113" presetID="10"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nodeType="afterGroup">
                            <p:stCondLst>
                              <p:cond delay="12500"/>
                            </p:stCondLst>
                            <p:childTnLst>
                              <p:par>
                                <p:cTn id="117" presetID="10" presetClass="entr" presetSubtype="0"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nodeType="afterGroup">
                            <p:stCondLst>
                              <p:cond delay="13000"/>
                            </p:stCondLst>
                            <p:childTnLst>
                              <p:par>
                                <p:cTn id="121" presetID="10"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childTnLst>
                          </p:cTn>
                        </p:par>
                        <p:par>
                          <p:cTn id="124" fill="hold" nodeType="afterGroup">
                            <p:stCondLst>
                              <p:cond delay="13500"/>
                            </p:stCondLst>
                            <p:childTnLst>
                              <p:par>
                                <p:cTn id="125" presetID="10" presetClass="entr" presetSubtype="0"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nodeType="afterGroup">
                            <p:stCondLst>
                              <p:cond delay="14000"/>
                            </p:stCondLst>
                            <p:childTnLst>
                              <p:par>
                                <p:cTn id="129" presetID="10" presetClass="entr" presetSubtype="0"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500"/>
                                        <p:tgtEl>
                                          <p:spTgt spid="41"/>
                                        </p:tgtEl>
                                      </p:cBhvr>
                                    </p:animEffect>
                                  </p:childTnLst>
                                </p:cTn>
                              </p:par>
                            </p:childTnLst>
                          </p:cTn>
                        </p:par>
                        <p:par>
                          <p:cTn id="132" fill="hold" nodeType="afterGroup">
                            <p:stCondLst>
                              <p:cond delay="14500"/>
                            </p:stCondLst>
                            <p:childTnLst>
                              <p:par>
                                <p:cTn id="133" presetID="10" presetClass="entr" presetSubtype="0"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fade">
                                      <p:cBhvr>
                                        <p:cTn id="135" dur="500"/>
                                        <p:tgtEl>
                                          <p:spTgt spid="42"/>
                                        </p:tgtEl>
                                      </p:cBhvr>
                                    </p:animEffect>
                                  </p:childTnLst>
                                </p:cTn>
                              </p:par>
                            </p:childTnLst>
                          </p:cTn>
                        </p:par>
                        <p:par>
                          <p:cTn id="136" fill="hold" nodeType="afterGroup">
                            <p:stCondLst>
                              <p:cond delay="15000"/>
                            </p:stCondLst>
                            <p:childTnLst>
                              <p:par>
                                <p:cTn id="137" presetID="10" presetClass="entr" presetSubtype="0"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
                                        <p:tgtEl>
                                          <p:spTgt spid="43"/>
                                        </p:tgtEl>
                                      </p:cBhvr>
                                    </p:animEffect>
                                  </p:childTnLst>
                                </p:cTn>
                              </p:par>
                            </p:childTnLst>
                          </p:cTn>
                        </p:par>
                        <p:par>
                          <p:cTn id="140" fill="hold" nodeType="afterGroup">
                            <p:stCondLst>
                              <p:cond delay="15500"/>
                            </p:stCondLst>
                            <p:childTnLst>
                              <p:par>
                                <p:cTn id="141" presetID="10" presetClass="entr" presetSubtype="0" fill="hold" grpId="0" nodeType="after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500"/>
                                        <p:tgtEl>
                                          <p:spTgt spid="44"/>
                                        </p:tgtEl>
                                      </p:cBhvr>
                                    </p:animEffect>
                                  </p:childTnLst>
                                </p:cTn>
                              </p:par>
                            </p:childTnLst>
                          </p:cTn>
                        </p:par>
                        <p:par>
                          <p:cTn id="144" fill="hold" nodeType="afterGroup">
                            <p:stCondLst>
                              <p:cond delay="160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0"/>
                                        <p:tgtEl>
                                          <p:spTgt spid="45"/>
                                        </p:tgtEl>
                                      </p:cBhvr>
                                    </p:animEffect>
                                  </p:childTnLst>
                                </p:cTn>
                              </p:par>
                            </p:childTnLst>
                          </p:cTn>
                        </p:par>
                        <p:par>
                          <p:cTn id="148" fill="hold" nodeType="afterGroup">
                            <p:stCondLst>
                              <p:cond delay="16500"/>
                            </p:stCondLst>
                            <p:childTnLst>
                              <p:par>
                                <p:cTn id="149" presetID="10" presetClass="entr" presetSubtype="0" fill="hold" grpId="0" nodeType="after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500"/>
                                        <p:tgtEl>
                                          <p:spTgt spid="46"/>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fade">
                                      <p:cBhvr>
                                        <p:cTn id="156" dur="500"/>
                                        <p:tgtEl>
                                          <p:spTgt spid="47"/>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ntr" presetSubtype="0" fill="hold" nodeType="clickEffect">
                                  <p:stCondLst>
                                    <p:cond delay="0"/>
                                  </p:stCondLst>
                                  <p:childTnLst>
                                    <p:set>
                                      <p:cBhvr>
                                        <p:cTn id="160" dur="1" fill="hold">
                                          <p:stCondLst>
                                            <p:cond delay="0"/>
                                          </p:stCondLst>
                                        </p:cTn>
                                        <p:tgtEl>
                                          <p:spTgt spid="13"/>
                                        </p:tgtEl>
                                        <p:attrNameLst>
                                          <p:attrName>style.visibility</p:attrName>
                                        </p:attrNameLst>
                                      </p:cBhvr>
                                      <p:to>
                                        <p:strVal val="visible"/>
                                      </p:to>
                                    </p:set>
                                    <p:animEffect transition="in" filter="fade">
                                      <p:cBhvr>
                                        <p:cTn id="161" dur="500"/>
                                        <p:tgtEl>
                                          <p:spTgt spid="13"/>
                                        </p:tgtEl>
                                      </p:cBhvr>
                                    </p:animEffect>
                                  </p:childTnLst>
                                </p:cTn>
                              </p:par>
                            </p:childTnLst>
                          </p:cTn>
                        </p:par>
                        <p:par>
                          <p:cTn id="162" fill="hold" nodeType="afterGroup">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fade">
                                      <p:cBhvr>
                                        <p:cTn id="165" dur="500"/>
                                        <p:tgtEl>
                                          <p:spTgt spid="7"/>
                                        </p:tgtEl>
                                      </p:cBhvr>
                                    </p:animEffect>
                                  </p:childTnLst>
                                </p:cTn>
                              </p:par>
                            </p:childTnLst>
                          </p:cTn>
                        </p:par>
                        <p:par>
                          <p:cTn id="166" fill="hold" nodeType="afterGroup">
                            <p:stCondLst>
                              <p:cond delay="1000"/>
                            </p:stCondLst>
                            <p:childTnLst>
                              <p:par>
                                <p:cTn id="167" presetID="10" presetClass="entr" presetSubtype="0" fill="hold" grpId="0" nodeType="afterEffect">
                                  <p:stCondLst>
                                    <p:cond delay="0"/>
                                  </p:stCondLst>
                                  <p:childTnLst>
                                    <p:set>
                                      <p:cBhvr>
                                        <p:cTn id="168" dur="1" fill="hold">
                                          <p:stCondLst>
                                            <p:cond delay="0"/>
                                          </p:stCondLst>
                                        </p:cTn>
                                        <p:tgtEl>
                                          <p:spTgt spid="48"/>
                                        </p:tgtEl>
                                        <p:attrNameLst>
                                          <p:attrName>style.visibility</p:attrName>
                                        </p:attrNameLst>
                                      </p:cBhvr>
                                      <p:to>
                                        <p:strVal val="visible"/>
                                      </p:to>
                                    </p:set>
                                    <p:animEffect transition="in" filter="fade">
                                      <p:cBhvr>
                                        <p:cTn id="169" dur="500"/>
                                        <p:tgtEl>
                                          <p:spTgt spid="48"/>
                                        </p:tgtEl>
                                      </p:cBhvr>
                                    </p:animEffect>
                                  </p:childTnLst>
                                </p:cTn>
                              </p:par>
                            </p:childTnLst>
                          </p:cTn>
                        </p:par>
                        <p:par>
                          <p:cTn id="170" fill="hold" nodeType="afterGroup">
                            <p:stCondLst>
                              <p:cond delay="1500"/>
                            </p:stCondLst>
                            <p:childTnLst>
                              <p:par>
                                <p:cTn id="171" presetID="10" presetClass="entr" presetSubtype="0" fill="hold" grpId="0" nodeType="afterEffect">
                                  <p:stCondLst>
                                    <p:cond delay="0"/>
                                  </p:stCondLst>
                                  <p:childTnLst>
                                    <p:set>
                                      <p:cBhvr>
                                        <p:cTn id="172" dur="1" fill="hold">
                                          <p:stCondLst>
                                            <p:cond delay="0"/>
                                          </p:stCondLst>
                                        </p:cTn>
                                        <p:tgtEl>
                                          <p:spTgt spid="49"/>
                                        </p:tgtEl>
                                        <p:attrNameLst>
                                          <p:attrName>style.visibility</p:attrName>
                                        </p:attrNameLst>
                                      </p:cBhvr>
                                      <p:to>
                                        <p:strVal val="visible"/>
                                      </p:to>
                                    </p:set>
                                    <p:animEffect transition="in" filter="fade">
                                      <p:cBhvr>
                                        <p:cTn id="173" dur="500"/>
                                        <p:tgtEl>
                                          <p:spTgt spid="49"/>
                                        </p:tgtEl>
                                      </p:cBhvr>
                                    </p:animEffect>
                                  </p:childTnLst>
                                </p:cTn>
                              </p:par>
                            </p:childTnLst>
                          </p:cTn>
                        </p:par>
                        <p:par>
                          <p:cTn id="174" fill="hold" nodeType="afterGroup">
                            <p:stCondLst>
                              <p:cond delay="2000"/>
                            </p:stCondLst>
                            <p:childTnLst>
                              <p:par>
                                <p:cTn id="175" presetID="10" presetClass="entr" presetSubtype="0" fill="hold" grpId="0" nodeType="after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par>
                          <p:cTn id="178" fill="hold" nodeType="afterGroup">
                            <p:stCondLst>
                              <p:cond delay="2500"/>
                            </p:stCondLst>
                            <p:childTnLst>
                              <p:par>
                                <p:cTn id="179" presetID="10" presetClass="entr" presetSubtype="0" fill="hold" grpId="0" nodeType="afterEffect">
                                  <p:stCondLst>
                                    <p:cond delay="0"/>
                                  </p:stCondLst>
                                  <p:childTnLst>
                                    <p:set>
                                      <p:cBhvr>
                                        <p:cTn id="180" dur="1" fill="hold">
                                          <p:stCondLst>
                                            <p:cond delay="0"/>
                                          </p:stCondLst>
                                        </p:cTn>
                                        <p:tgtEl>
                                          <p:spTgt spid="51"/>
                                        </p:tgtEl>
                                        <p:attrNameLst>
                                          <p:attrName>style.visibility</p:attrName>
                                        </p:attrNameLst>
                                      </p:cBhvr>
                                      <p:to>
                                        <p:strVal val="visible"/>
                                      </p:to>
                                    </p:set>
                                    <p:animEffect transition="in" filter="fade">
                                      <p:cBhvr>
                                        <p:cTn id="181" dur="500"/>
                                        <p:tgtEl>
                                          <p:spTgt spid="51"/>
                                        </p:tgtEl>
                                      </p:cBhvr>
                                    </p:animEffect>
                                  </p:childTnLst>
                                </p:cTn>
                              </p:par>
                            </p:childTnLst>
                          </p:cTn>
                        </p:par>
                        <p:par>
                          <p:cTn id="182" fill="hold" nodeType="afterGroup">
                            <p:stCondLst>
                              <p:cond delay="3000"/>
                            </p:stCondLst>
                            <p:childTnLst>
                              <p:par>
                                <p:cTn id="183" presetID="10" presetClass="entr" presetSubtype="0" fill="hold" grpId="0" nodeType="afterEffect">
                                  <p:stCondLst>
                                    <p:cond delay="0"/>
                                  </p:stCondLst>
                                  <p:childTnLst>
                                    <p:set>
                                      <p:cBhvr>
                                        <p:cTn id="184" dur="1" fill="hold">
                                          <p:stCondLst>
                                            <p:cond delay="0"/>
                                          </p:stCondLst>
                                        </p:cTn>
                                        <p:tgtEl>
                                          <p:spTgt spid="52"/>
                                        </p:tgtEl>
                                        <p:attrNameLst>
                                          <p:attrName>style.visibility</p:attrName>
                                        </p:attrNameLst>
                                      </p:cBhvr>
                                      <p:to>
                                        <p:strVal val="visible"/>
                                      </p:to>
                                    </p:set>
                                    <p:animEffect transition="in" filter="fade">
                                      <p:cBhvr>
                                        <p:cTn id="185" dur="500"/>
                                        <p:tgtEl>
                                          <p:spTgt spid="52"/>
                                        </p:tgtEl>
                                      </p:cBhvr>
                                    </p:animEffect>
                                  </p:childTnLst>
                                </p:cTn>
                              </p:par>
                            </p:childTnLst>
                          </p:cTn>
                        </p:par>
                        <p:par>
                          <p:cTn id="186" fill="hold" nodeType="afterGroup">
                            <p:stCondLst>
                              <p:cond delay="3500"/>
                            </p:stCondLst>
                            <p:childTnLst>
                              <p:par>
                                <p:cTn id="187" presetID="10" presetClass="entr" presetSubtype="0" fill="hold" grpId="0" nodeType="afterEffect">
                                  <p:stCondLst>
                                    <p:cond delay="0"/>
                                  </p:stCondLst>
                                  <p:childTnLst>
                                    <p:set>
                                      <p:cBhvr>
                                        <p:cTn id="188" dur="1" fill="hold">
                                          <p:stCondLst>
                                            <p:cond delay="0"/>
                                          </p:stCondLst>
                                        </p:cTn>
                                        <p:tgtEl>
                                          <p:spTgt spid="53"/>
                                        </p:tgtEl>
                                        <p:attrNameLst>
                                          <p:attrName>style.visibility</p:attrName>
                                        </p:attrNameLst>
                                      </p:cBhvr>
                                      <p:to>
                                        <p:strVal val="visible"/>
                                      </p:to>
                                    </p:set>
                                    <p:animEffect transition="in" filter="fade">
                                      <p:cBhvr>
                                        <p:cTn id="189" dur="500"/>
                                        <p:tgtEl>
                                          <p:spTgt spid="53"/>
                                        </p:tgtEl>
                                      </p:cBhvr>
                                    </p:animEffect>
                                  </p:childTnLst>
                                </p:cTn>
                              </p:par>
                            </p:childTnLst>
                          </p:cTn>
                        </p:par>
                        <p:par>
                          <p:cTn id="190" fill="hold" nodeType="afterGroup">
                            <p:stCondLst>
                              <p:cond delay="4000"/>
                            </p:stCondLst>
                            <p:childTnLst>
                              <p:par>
                                <p:cTn id="191" presetID="10" presetClass="entr" presetSubtype="0" fill="hold" grpId="0" nodeType="afterEffect">
                                  <p:stCondLst>
                                    <p:cond delay="0"/>
                                  </p:stCondLst>
                                  <p:childTnLst>
                                    <p:set>
                                      <p:cBhvr>
                                        <p:cTn id="192" dur="1" fill="hold">
                                          <p:stCondLst>
                                            <p:cond delay="0"/>
                                          </p:stCondLst>
                                        </p:cTn>
                                        <p:tgtEl>
                                          <p:spTgt spid="54"/>
                                        </p:tgtEl>
                                        <p:attrNameLst>
                                          <p:attrName>style.visibility</p:attrName>
                                        </p:attrNameLst>
                                      </p:cBhvr>
                                      <p:to>
                                        <p:strVal val="visible"/>
                                      </p:to>
                                    </p:set>
                                    <p:animEffect transition="in" filter="fade">
                                      <p:cBhvr>
                                        <p:cTn id="193" dur="500"/>
                                        <p:tgtEl>
                                          <p:spTgt spid="54"/>
                                        </p:tgtEl>
                                      </p:cBhvr>
                                    </p:animEffect>
                                  </p:childTnLst>
                                </p:cTn>
                              </p:par>
                            </p:childTnLst>
                          </p:cTn>
                        </p:par>
                        <p:par>
                          <p:cTn id="194" fill="hold" nodeType="afterGroup">
                            <p:stCondLst>
                              <p:cond delay="4500"/>
                            </p:stCondLst>
                            <p:childTnLst>
                              <p:par>
                                <p:cTn id="195" presetID="10" presetClass="entr" presetSubtype="0" fill="hold" grpId="0" nodeType="afterEffect">
                                  <p:stCondLst>
                                    <p:cond delay="0"/>
                                  </p:stCondLst>
                                  <p:childTnLst>
                                    <p:set>
                                      <p:cBhvr>
                                        <p:cTn id="196" dur="1" fill="hold">
                                          <p:stCondLst>
                                            <p:cond delay="0"/>
                                          </p:stCondLst>
                                        </p:cTn>
                                        <p:tgtEl>
                                          <p:spTgt spid="55"/>
                                        </p:tgtEl>
                                        <p:attrNameLst>
                                          <p:attrName>style.visibility</p:attrName>
                                        </p:attrNameLst>
                                      </p:cBhvr>
                                      <p:to>
                                        <p:strVal val="visible"/>
                                      </p:to>
                                    </p:set>
                                    <p:animEffect transition="in" filter="fade">
                                      <p:cBhvr>
                                        <p:cTn id="197" dur="500"/>
                                        <p:tgtEl>
                                          <p:spTgt spid="55"/>
                                        </p:tgtEl>
                                      </p:cBhvr>
                                    </p:animEffect>
                                  </p:childTnLst>
                                </p:cTn>
                              </p:par>
                            </p:childTnLst>
                          </p:cTn>
                        </p:par>
                        <p:par>
                          <p:cTn id="198" fill="hold" nodeType="afterGroup">
                            <p:stCondLst>
                              <p:cond delay="5000"/>
                            </p:stCondLst>
                            <p:childTnLst>
                              <p:par>
                                <p:cTn id="199" presetID="10" presetClass="entr" presetSubtype="0" fill="hold" grpId="0" nodeType="afterEffect">
                                  <p:stCondLst>
                                    <p:cond delay="0"/>
                                  </p:stCondLst>
                                  <p:childTnLst>
                                    <p:set>
                                      <p:cBhvr>
                                        <p:cTn id="200" dur="1" fill="hold">
                                          <p:stCondLst>
                                            <p:cond delay="0"/>
                                          </p:stCondLst>
                                        </p:cTn>
                                        <p:tgtEl>
                                          <p:spTgt spid="56"/>
                                        </p:tgtEl>
                                        <p:attrNameLst>
                                          <p:attrName>style.visibility</p:attrName>
                                        </p:attrNameLst>
                                      </p:cBhvr>
                                      <p:to>
                                        <p:strVal val="visible"/>
                                      </p:to>
                                    </p:set>
                                    <p:animEffect transition="in" filter="fade">
                                      <p:cBhvr>
                                        <p:cTn id="201" dur="500"/>
                                        <p:tgtEl>
                                          <p:spTgt spid="56"/>
                                        </p:tgtEl>
                                      </p:cBhvr>
                                    </p:animEffect>
                                  </p:childTnLst>
                                </p:cTn>
                              </p:par>
                            </p:childTnLst>
                          </p:cTn>
                        </p:par>
                        <p:par>
                          <p:cTn id="202" fill="hold" nodeType="afterGroup">
                            <p:stCondLst>
                              <p:cond delay="5500"/>
                            </p:stCondLst>
                            <p:childTnLst>
                              <p:par>
                                <p:cTn id="203" presetID="10" presetClass="entr" presetSubtype="0" fill="hold" grpId="0" nodeType="afterEffect">
                                  <p:stCondLst>
                                    <p:cond delay="0"/>
                                  </p:stCondLst>
                                  <p:childTnLst>
                                    <p:set>
                                      <p:cBhvr>
                                        <p:cTn id="204" dur="1" fill="hold">
                                          <p:stCondLst>
                                            <p:cond delay="0"/>
                                          </p:stCondLst>
                                        </p:cTn>
                                        <p:tgtEl>
                                          <p:spTgt spid="57"/>
                                        </p:tgtEl>
                                        <p:attrNameLst>
                                          <p:attrName>style.visibility</p:attrName>
                                        </p:attrNameLst>
                                      </p:cBhvr>
                                      <p:to>
                                        <p:strVal val="visible"/>
                                      </p:to>
                                    </p:set>
                                    <p:animEffect transition="in" filter="fade">
                                      <p:cBhvr>
                                        <p:cTn id="205" dur="500"/>
                                        <p:tgtEl>
                                          <p:spTgt spid="57"/>
                                        </p:tgtEl>
                                      </p:cBhvr>
                                    </p:animEffect>
                                  </p:childTnLst>
                                </p:cTn>
                              </p:par>
                            </p:childTnLst>
                          </p:cTn>
                        </p:par>
                        <p:par>
                          <p:cTn id="206" fill="hold" nodeType="afterGroup">
                            <p:stCondLst>
                              <p:cond delay="6000"/>
                            </p:stCondLst>
                            <p:childTnLst>
                              <p:par>
                                <p:cTn id="207" presetID="10" presetClass="entr" presetSubtype="0" fill="hold" grpId="0" nodeType="afterEffect">
                                  <p:stCondLst>
                                    <p:cond delay="0"/>
                                  </p:stCondLst>
                                  <p:childTnLst>
                                    <p:set>
                                      <p:cBhvr>
                                        <p:cTn id="208" dur="1" fill="hold">
                                          <p:stCondLst>
                                            <p:cond delay="0"/>
                                          </p:stCondLst>
                                        </p:cTn>
                                        <p:tgtEl>
                                          <p:spTgt spid="58"/>
                                        </p:tgtEl>
                                        <p:attrNameLst>
                                          <p:attrName>style.visibility</p:attrName>
                                        </p:attrNameLst>
                                      </p:cBhvr>
                                      <p:to>
                                        <p:strVal val="visible"/>
                                      </p:to>
                                    </p:set>
                                    <p:animEffect transition="in" filter="fade">
                                      <p:cBhvr>
                                        <p:cTn id="209" dur="500"/>
                                        <p:tgtEl>
                                          <p:spTgt spid="58"/>
                                        </p:tgtEl>
                                      </p:cBhvr>
                                    </p:animEffect>
                                  </p:childTnLst>
                                </p:cTn>
                              </p:par>
                            </p:childTnLst>
                          </p:cTn>
                        </p:par>
                        <p:par>
                          <p:cTn id="210" fill="hold" nodeType="afterGroup">
                            <p:stCondLst>
                              <p:cond delay="6500"/>
                            </p:stCondLst>
                            <p:childTnLst>
                              <p:par>
                                <p:cTn id="211" presetID="10" presetClass="entr" presetSubtype="0" fill="hold" grpId="0" nodeType="afterEffect">
                                  <p:stCondLst>
                                    <p:cond delay="0"/>
                                  </p:stCondLst>
                                  <p:childTnLst>
                                    <p:set>
                                      <p:cBhvr>
                                        <p:cTn id="212" dur="1" fill="hold">
                                          <p:stCondLst>
                                            <p:cond delay="0"/>
                                          </p:stCondLst>
                                        </p:cTn>
                                        <p:tgtEl>
                                          <p:spTgt spid="59"/>
                                        </p:tgtEl>
                                        <p:attrNameLst>
                                          <p:attrName>style.visibility</p:attrName>
                                        </p:attrNameLst>
                                      </p:cBhvr>
                                      <p:to>
                                        <p:strVal val="visible"/>
                                      </p:to>
                                    </p:set>
                                    <p:animEffect transition="in" filter="fade">
                                      <p:cBhvr>
                                        <p:cTn id="213" dur="500"/>
                                        <p:tgtEl>
                                          <p:spTgt spid="59"/>
                                        </p:tgtEl>
                                      </p:cBhvr>
                                    </p:animEffect>
                                  </p:childTnLst>
                                </p:cTn>
                              </p:par>
                            </p:childTnLst>
                          </p:cTn>
                        </p:par>
                        <p:par>
                          <p:cTn id="214" fill="hold" nodeType="afterGroup">
                            <p:stCondLst>
                              <p:cond delay="7000"/>
                            </p:stCondLst>
                            <p:childTnLst>
                              <p:par>
                                <p:cTn id="215" presetID="10" presetClass="entr" presetSubtype="0" fill="hold" grpId="0" nodeType="afterEffect">
                                  <p:stCondLst>
                                    <p:cond delay="0"/>
                                  </p:stCondLst>
                                  <p:childTnLst>
                                    <p:set>
                                      <p:cBhvr>
                                        <p:cTn id="216" dur="1" fill="hold">
                                          <p:stCondLst>
                                            <p:cond delay="0"/>
                                          </p:stCondLst>
                                        </p:cTn>
                                        <p:tgtEl>
                                          <p:spTgt spid="60"/>
                                        </p:tgtEl>
                                        <p:attrNameLst>
                                          <p:attrName>style.visibility</p:attrName>
                                        </p:attrNameLst>
                                      </p:cBhvr>
                                      <p:to>
                                        <p:strVal val="visible"/>
                                      </p:to>
                                    </p:set>
                                    <p:animEffect transition="in" filter="fade">
                                      <p:cBhvr>
                                        <p:cTn id="217" dur="500"/>
                                        <p:tgtEl>
                                          <p:spTgt spid="60"/>
                                        </p:tgtEl>
                                      </p:cBhvr>
                                    </p:animEffect>
                                  </p:childTnLst>
                                </p:cTn>
                              </p:par>
                            </p:childTnLst>
                          </p:cTn>
                        </p:par>
                        <p:par>
                          <p:cTn id="218" fill="hold" nodeType="afterGroup">
                            <p:stCondLst>
                              <p:cond delay="7500"/>
                            </p:stCondLst>
                            <p:childTnLst>
                              <p:par>
                                <p:cTn id="219" presetID="10" presetClass="entr" presetSubtype="0" fill="hold" grpId="0" nodeType="afterEffect">
                                  <p:stCondLst>
                                    <p:cond delay="0"/>
                                  </p:stCondLst>
                                  <p:childTnLst>
                                    <p:set>
                                      <p:cBhvr>
                                        <p:cTn id="220" dur="1" fill="hold">
                                          <p:stCondLst>
                                            <p:cond delay="0"/>
                                          </p:stCondLst>
                                        </p:cTn>
                                        <p:tgtEl>
                                          <p:spTgt spid="61"/>
                                        </p:tgtEl>
                                        <p:attrNameLst>
                                          <p:attrName>style.visibility</p:attrName>
                                        </p:attrNameLst>
                                      </p:cBhvr>
                                      <p:to>
                                        <p:strVal val="visible"/>
                                      </p:to>
                                    </p:set>
                                    <p:animEffect transition="in" filter="fade">
                                      <p:cBhvr>
                                        <p:cTn id="221" dur="500"/>
                                        <p:tgtEl>
                                          <p:spTgt spid="61"/>
                                        </p:tgtEl>
                                      </p:cBhvr>
                                    </p:animEffect>
                                  </p:childTnLst>
                                </p:cTn>
                              </p:par>
                            </p:childTnLst>
                          </p:cTn>
                        </p:par>
                        <p:par>
                          <p:cTn id="222" fill="hold" nodeType="afterGroup">
                            <p:stCondLst>
                              <p:cond delay="8000"/>
                            </p:stCondLst>
                            <p:childTnLst>
                              <p:par>
                                <p:cTn id="223" presetID="10" presetClass="entr" presetSubtype="0" fill="hold" grpId="0" nodeType="afterEffect">
                                  <p:stCondLst>
                                    <p:cond delay="0"/>
                                  </p:stCondLst>
                                  <p:childTnLst>
                                    <p:set>
                                      <p:cBhvr>
                                        <p:cTn id="224" dur="1" fill="hold">
                                          <p:stCondLst>
                                            <p:cond delay="0"/>
                                          </p:stCondLst>
                                        </p:cTn>
                                        <p:tgtEl>
                                          <p:spTgt spid="62"/>
                                        </p:tgtEl>
                                        <p:attrNameLst>
                                          <p:attrName>style.visibility</p:attrName>
                                        </p:attrNameLst>
                                      </p:cBhvr>
                                      <p:to>
                                        <p:strVal val="visible"/>
                                      </p:to>
                                    </p:set>
                                    <p:animEffect transition="in" filter="fade">
                                      <p:cBhvr>
                                        <p:cTn id="225" dur="500"/>
                                        <p:tgtEl>
                                          <p:spTgt spid="62"/>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64"/>
                                        </p:tgtEl>
                                        <p:attrNameLst>
                                          <p:attrName>style.visibility</p:attrName>
                                        </p:attrNameLst>
                                      </p:cBhvr>
                                      <p:to>
                                        <p:strVal val="visible"/>
                                      </p:to>
                                    </p:set>
                                    <p:animEffect transition="in" filter="fade">
                                      <p:cBhvr>
                                        <p:cTn id="2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8" grpId="0" animBg="1"/>
      <p:bldP spid="10"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606A27D2-5AA8-4B4F-A8AD-779782DEC552}"/>
              </a:ext>
            </a:extLst>
          </p:cNvPr>
          <p:cNvSpPr>
            <a:spLocks noGrp="1"/>
          </p:cNvSpPr>
          <p:nvPr>
            <p:ph type="title"/>
          </p:nvPr>
        </p:nvSpPr>
        <p:spPr>
          <a:xfrm>
            <a:off x="457200" y="479425"/>
            <a:ext cx="8220075" cy="993775"/>
          </a:xfrm>
        </p:spPr>
        <p:txBody>
          <a:bodyPr/>
          <a:lstStyle/>
          <a:p>
            <a:pPr eaLnBrk="1" hangingPunct="1"/>
            <a:r>
              <a:rPr lang="en-GB" altLang="en-US" sz="3600"/>
              <a:t>Strange Shapes</a:t>
            </a:r>
            <a:endParaRPr lang="en-GB" altLang="en-US" sz="3600" baseline="30000"/>
          </a:p>
        </p:txBody>
      </p:sp>
      <p:sp>
        <p:nvSpPr>
          <p:cNvPr id="6" name="Rectangle 5">
            <a:extLst>
              <a:ext uri="{FF2B5EF4-FFF2-40B4-BE49-F238E27FC236}">
                <a16:creationId xmlns:a16="http://schemas.microsoft.com/office/drawing/2014/main" id="{49978BD6-045A-4C3B-8417-54D410FA3AE7}"/>
              </a:ext>
            </a:extLst>
          </p:cNvPr>
          <p:cNvSpPr>
            <a:spLocks/>
          </p:cNvSpPr>
          <p:nvPr/>
        </p:nvSpPr>
        <p:spPr bwMode="auto">
          <a:xfrm>
            <a:off x="5861050" y="1268413"/>
            <a:ext cx="2708275"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Some shapes are difficult to count exactly because they don’t fill up whole squares. The easy way to remember is to count the whole squares first. Add any squares which fill half or more and ignore the squares which cover less than half the square. </a:t>
            </a:r>
          </a:p>
        </p:txBody>
      </p:sp>
      <p:graphicFrame>
        <p:nvGraphicFramePr>
          <p:cNvPr id="3" name="Table 2">
            <a:extLst>
              <a:ext uri="{FF2B5EF4-FFF2-40B4-BE49-F238E27FC236}">
                <a16:creationId xmlns:a16="http://schemas.microsoft.com/office/drawing/2014/main" id="{598417F6-3382-484B-A22D-80CB9BE40741}"/>
              </a:ext>
            </a:extLst>
          </p:cNvPr>
          <p:cNvGraphicFramePr>
            <a:graphicFrameLocks noGrp="1"/>
          </p:cNvGraphicFramePr>
          <p:nvPr/>
        </p:nvGraphicFramePr>
        <p:xfrm>
          <a:off x="755650" y="1268413"/>
          <a:ext cx="5040313" cy="5040312"/>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9" name="Rectangle 8">
            <a:extLst>
              <a:ext uri="{FF2B5EF4-FFF2-40B4-BE49-F238E27FC236}">
                <a16:creationId xmlns:a16="http://schemas.microsoft.com/office/drawing/2014/main" id="{D4F30DF2-72F8-426E-8036-122039175DBE}"/>
              </a:ext>
            </a:extLst>
          </p:cNvPr>
          <p:cNvSpPr>
            <a:spLocks/>
          </p:cNvSpPr>
          <p:nvPr/>
        </p:nvSpPr>
        <p:spPr bwMode="auto">
          <a:xfrm>
            <a:off x="1803400" y="1593850"/>
            <a:ext cx="720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2" name="Arrow: Up 1">
            <a:extLst>
              <a:ext uri="{FF2B5EF4-FFF2-40B4-BE49-F238E27FC236}">
                <a16:creationId xmlns:a16="http://schemas.microsoft.com/office/drawing/2014/main" id="{524E1CD7-53C0-4A21-9F52-AE125E0F4A4F}"/>
              </a:ext>
            </a:extLst>
          </p:cNvPr>
          <p:cNvSpPr/>
          <p:nvPr/>
        </p:nvSpPr>
        <p:spPr>
          <a:xfrm>
            <a:off x="942975" y="2362200"/>
            <a:ext cx="2124075" cy="3219450"/>
          </a:xfrm>
          <a:prstGeom prst="upArrow">
            <a:avLst/>
          </a:prstGeom>
          <a:noFill/>
          <a:ln w="57150">
            <a:solidFill>
              <a:srgbClr val="87BD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Wave 3">
            <a:extLst>
              <a:ext uri="{FF2B5EF4-FFF2-40B4-BE49-F238E27FC236}">
                <a16:creationId xmlns:a16="http://schemas.microsoft.com/office/drawing/2014/main" id="{C25BCB09-9B86-41C5-A1C9-B9E9F81AC2A9}"/>
              </a:ext>
            </a:extLst>
          </p:cNvPr>
          <p:cNvSpPr/>
          <p:nvPr/>
        </p:nvSpPr>
        <p:spPr>
          <a:xfrm>
            <a:off x="2952750" y="3781425"/>
            <a:ext cx="2447925" cy="1819275"/>
          </a:xfrm>
          <a:prstGeom prst="wave">
            <a:avLst/>
          </a:prstGeom>
          <a:noFill/>
          <a:ln w="57150">
            <a:solidFill>
              <a:srgbClr val="ED74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ectangle 10">
            <a:extLst>
              <a:ext uri="{FF2B5EF4-FFF2-40B4-BE49-F238E27FC236}">
                <a16:creationId xmlns:a16="http://schemas.microsoft.com/office/drawing/2014/main" id="{6821D66C-999B-445F-84EC-A15C10EDFAE9}"/>
              </a:ext>
            </a:extLst>
          </p:cNvPr>
          <p:cNvSpPr>
            <a:spLocks noChangeArrowheads="1"/>
          </p:cNvSpPr>
          <p:nvPr/>
        </p:nvSpPr>
        <p:spPr bwMode="auto">
          <a:xfrm>
            <a:off x="5861050" y="4892675"/>
            <a:ext cx="2625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Have a go at finding the area of these 2 shapes.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nodeType="afterGroup">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animBg="1"/>
      <p:bldP spid="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B8818E31-802E-4455-AC9D-E798AA657E8B}"/>
              </a:ext>
            </a:extLst>
          </p:cNvPr>
          <p:cNvSpPr>
            <a:spLocks noGrp="1"/>
          </p:cNvSpPr>
          <p:nvPr>
            <p:ph type="title"/>
          </p:nvPr>
        </p:nvSpPr>
        <p:spPr>
          <a:xfrm>
            <a:off x="457200" y="479425"/>
            <a:ext cx="8220075" cy="993775"/>
          </a:xfrm>
        </p:spPr>
        <p:txBody>
          <a:bodyPr/>
          <a:lstStyle/>
          <a:p>
            <a:pPr eaLnBrk="1" hangingPunct="1"/>
            <a:r>
              <a:rPr lang="en-GB" altLang="en-US" sz="3600"/>
              <a:t>Estimating</a:t>
            </a:r>
          </a:p>
        </p:txBody>
      </p:sp>
      <p:sp>
        <p:nvSpPr>
          <p:cNvPr id="6" name="Rectangle 5">
            <a:extLst>
              <a:ext uri="{FF2B5EF4-FFF2-40B4-BE49-F238E27FC236}">
                <a16:creationId xmlns:a16="http://schemas.microsoft.com/office/drawing/2014/main" id="{37298214-8696-43EF-9E35-295C0286AA59}"/>
              </a:ext>
            </a:extLst>
          </p:cNvPr>
          <p:cNvSpPr>
            <a:spLocks/>
          </p:cNvSpPr>
          <p:nvPr/>
        </p:nvSpPr>
        <p:spPr bwMode="auto">
          <a:xfrm>
            <a:off x="5983288" y="1268413"/>
            <a:ext cx="2405062"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Because we didn’t know the exact area for the two previous sides, we made a guess. This is called an estimate. </a:t>
            </a:r>
            <a:r>
              <a:rPr lang="en-GB" altLang="en-US"/>
              <a:t>We didn't just randomly guess, though; we used our knowledge and skills and made an educated guess.</a:t>
            </a:r>
            <a:endParaRPr lang="en-GB" altLang="en-US">
              <a:solidFill>
                <a:schemeClr val="tx1"/>
              </a:solidFill>
            </a:endParaRPr>
          </a:p>
        </p:txBody>
      </p:sp>
      <p:graphicFrame>
        <p:nvGraphicFramePr>
          <p:cNvPr id="10" name="Table 9">
            <a:extLst>
              <a:ext uri="{FF2B5EF4-FFF2-40B4-BE49-F238E27FC236}">
                <a16:creationId xmlns:a16="http://schemas.microsoft.com/office/drawing/2014/main" id="{FF678AAF-5545-4138-A4FE-EA252F03174D}"/>
              </a:ext>
            </a:extLst>
          </p:cNvPr>
          <p:cNvGraphicFramePr>
            <a:graphicFrameLocks noGrp="1"/>
          </p:cNvGraphicFramePr>
          <p:nvPr/>
        </p:nvGraphicFramePr>
        <p:xfrm>
          <a:off x="755650" y="1268413"/>
          <a:ext cx="5040313" cy="5040312"/>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3543" name="Rectangle 10">
            <a:extLst>
              <a:ext uri="{FF2B5EF4-FFF2-40B4-BE49-F238E27FC236}">
                <a16:creationId xmlns:a16="http://schemas.microsoft.com/office/drawing/2014/main" id="{99AAF61B-A9FD-44DD-AB28-7B61F5458B4B}"/>
              </a:ext>
            </a:extLst>
          </p:cNvPr>
          <p:cNvSpPr>
            <a:spLocks/>
          </p:cNvSpPr>
          <p:nvPr/>
        </p:nvSpPr>
        <p:spPr bwMode="auto">
          <a:xfrm>
            <a:off x="1803400" y="1593850"/>
            <a:ext cx="720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12" name="Arrow: Up 11">
            <a:extLst>
              <a:ext uri="{FF2B5EF4-FFF2-40B4-BE49-F238E27FC236}">
                <a16:creationId xmlns:a16="http://schemas.microsoft.com/office/drawing/2014/main" id="{03197039-AD72-4A3D-98FA-3A3FF82661B1}"/>
              </a:ext>
            </a:extLst>
          </p:cNvPr>
          <p:cNvSpPr/>
          <p:nvPr/>
        </p:nvSpPr>
        <p:spPr>
          <a:xfrm>
            <a:off x="942975" y="2362200"/>
            <a:ext cx="2124075" cy="3219450"/>
          </a:xfrm>
          <a:prstGeom prst="upArrow">
            <a:avLst/>
          </a:prstGeom>
          <a:noFill/>
          <a:ln w="57150">
            <a:solidFill>
              <a:srgbClr val="87BD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Wave 12">
            <a:extLst>
              <a:ext uri="{FF2B5EF4-FFF2-40B4-BE49-F238E27FC236}">
                <a16:creationId xmlns:a16="http://schemas.microsoft.com/office/drawing/2014/main" id="{E037B178-DB43-4A6D-8B70-AECFB6E0BD29}"/>
              </a:ext>
            </a:extLst>
          </p:cNvPr>
          <p:cNvSpPr/>
          <p:nvPr/>
        </p:nvSpPr>
        <p:spPr>
          <a:xfrm>
            <a:off x="2952750" y="3781425"/>
            <a:ext cx="2447925" cy="1819275"/>
          </a:xfrm>
          <a:prstGeom prst="wave">
            <a:avLst/>
          </a:prstGeom>
          <a:noFill/>
          <a:ln w="57150">
            <a:solidFill>
              <a:srgbClr val="ED74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73F1696D-A026-4361-88DA-731EE50EA3A6}"/>
              </a:ext>
            </a:extLst>
          </p:cNvPr>
          <p:cNvSpPr>
            <a:spLocks noGrp="1"/>
          </p:cNvSpPr>
          <p:nvPr>
            <p:ph type="title"/>
          </p:nvPr>
        </p:nvSpPr>
        <p:spPr>
          <a:xfrm>
            <a:off x="457200" y="479425"/>
            <a:ext cx="8220075" cy="993775"/>
          </a:xfrm>
        </p:spPr>
        <p:txBody>
          <a:bodyPr/>
          <a:lstStyle/>
          <a:p>
            <a:pPr eaLnBrk="1" hangingPunct="1"/>
            <a:r>
              <a:rPr lang="en-GB" altLang="en-US" sz="3600"/>
              <a:t>Estimate</a:t>
            </a:r>
          </a:p>
        </p:txBody>
      </p:sp>
      <p:sp>
        <p:nvSpPr>
          <p:cNvPr id="6" name="Rectangle 5">
            <a:extLst>
              <a:ext uri="{FF2B5EF4-FFF2-40B4-BE49-F238E27FC236}">
                <a16:creationId xmlns:a16="http://schemas.microsoft.com/office/drawing/2014/main" id="{81E84138-C196-4F2F-A1DF-29B3A76EA8A3}"/>
              </a:ext>
            </a:extLst>
          </p:cNvPr>
          <p:cNvSpPr>
            <a:spLocks/>
          </p:cNvSpPr>
          <p:nvPr/>
        </p:nvSpPr>
        <p:spPr bwMode="auto">
          <a:xfrm>
            <a:off x="5983288" y="3429000"/>
            <a:ext cx="2405062" cy="771525"/>
          </a:xfrm>
          <a:prstGeom prst="rect">
            <a:avLst/>
          </a:prstGeom>
          <a:solidFill>
            <a:srgbClr val="ED74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estimate the area of this shape?</a:t>
            </a:r>
          </a:p>
        </p:txBody>
      </p:sp>
      <p:graphicFrame>
        <p:nvGraphicFramePr>
          <p:cNvPr id="10" name="Table 9">
            <a:extLst>
              <a:ext uri="{FF2B5EF4-FFF2-40B4-BE49-F238E27FC236}">
                <a16:creationId xmlns:a16="http://schemas.microsoft.com/office/drawing/2014/main" id="{58C0B517-6C97-4CFC-81D0-FC4ECBA2AD7C}"/>
              </a:ext>
            </a:extLst>
          </p:cNvPr>
          <p:cNvGraphicFramePr>
            <a:graphicFrameLocks noGrp="1"/>
          </p:cNvGraphicFramePr>
          <p:nvPr/>
        </p:nvGraphicFramePr>
        <p:xfrm>
          <a:off x="755650" y="1268413"/>
          <a:ext cx="5040313" cy="5040312"/>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4567" name="Rectangle 10">
            <a:extLst>
              <a:ext uri="{FF2B5EF4-FFF2-40B4-BE49-F238E27FC236}">
                <a16:creationId xmlns:a16="http://schemas.microsoft.com/office/drawing/2014/main" id="{657058A4-B26B-4C08-B49D-51E6B8C2A6CF}"/>
              </a:ext>
            </a:extLst>
          </p:cNvPr>
          <p:cNvSpPr>
            <a:spLocks/>
          </p:cNvSpPr>
          <p:nvPr/>
        </p:nvSpPr>
        <p:spPr bwMode="auto">
          <a:xfrm>
            <a:off x="1803400" y="1593850"/>
            <a:ext cx="720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2" name="Pentagon 1">
            <a:extLst>
              <a:ext uri="{FF2B5EF4-FFF2-40B4-BE49-F238E27FC236}">
                <a16:creationId xmlns:a16="http://schemas.microsoft.com/office/drawing/2014/main" id="{BC3FF6A2-0B5A-496B-A85C-7DD0A90A96D2}"/>
              </a:ext>
            </a:extLst>
          </p:cNvPr>
          <p:cNvSpPr/>
          <p:nvPr/>
        </p:nvSpPr>
        <p:spPr>
          <a:xfrm>
            <a:off x="1428750" y="2371725"/>
            <a:ext cx="2257425" cy="2105025"/>
          </a:xfrm>
          <a:prstGeom prst="pentagon">
            <a:avLst/>
          </a:prstGeom>
          <a:noFill/>
          <a:ln w="57150">
            <a:solidFill>
              <a:srgbClr val="ED74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8">
            <a:extLst>
              <a:ext uri="{FF2B5EF4-FFF2-40B4-BE49-F238E27FC236}">
                <a16:creationId xmlns:a16="http://schemas.microsoft.com/office/drawing/2014/main" id="{7A0884C0-6D8F-42F1-9C29-800E12106DCF}"/>
              </a:ext>
            </a:extLst>
          </p:cNvPr>
          <p:cNvSpPr>
            <a:spLocks/>
          </p:cNvSpPr>
          <p:nvPr/>
        </p:nvSpPr>
        <p:spPr bwMode="auto">
          <a:xfrm>
            <a:off x="5983288" y="4362450"/>
            <a:ext cx="24050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Check the area by counting the squares.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BA4B6321-FC37-47C7-82EF-35125379066E}"/>
              </a:ext>
            </a:extLst>
          </p:cNvPr>
          <p:cNvSpPr>
            <a:spLocks noGrp="1"/>
          </p:cNvSpPr>
          <p:nvPr>
            <p:ph type="title"/>
          </p:nvPr>
        </p:nvSpPr>
        <p:spPr>
          <a:xfrm>
            <a:off x="457200" y="479425"/>
            <a:ext cx="8220075" cy="993775"/>
          </a:xfrm>
        </p:spPr>
        <p:txBody>
          <a:bodyPr/>
          <a:lstStyle/>
          <a:p>
            <a:pPr eaLnBrk="1" hangingPunct="1"/>
            <a:r>
              <a:rPr lang="en-GB" altLang="en-US" sz="3600"/>
              <a:t>Estimate</a:t>
            </a:r>
          </a:p>
        </p:txBody>
      </p:sp>
      <p:sp>
        <p:nvSpPr>
          <p:cNvPr id="6" name="Rectangle 5">
            <a:extLst>
              <a:ext uri="{FF2B5EF4-FFF2-40B4-BE49-F238E27FC236}">
                <a16:creationId xmlns:a16="http://schemas.microsoft.com/office/drawing/2014/main" id="{96840D67-A06A-4336-96F9-1C05DBBB13CB}"/>
              </a:ext>
            </a:extLst>
          </p:cNvPr>
          <p:cNvSpPr>
            <a:spLocks/>
          </p:cNvSpPr>
          <p:nvPr/>
        </p:nvSpPr>
        <p:spPr bwMode="auto">
          <a:xfrm>
            <a:off x="5983288" y="3429000"/>
            <a:ext cx="2405062" cy="771525"/>
          </a:xfrm>
          <a:prstGeom prst="rect">
            <a:avLst/>
          </a:prstGeom>
          <a:solidFill>
            <a:srgbClr val="87BD3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estimate the area of this shape?</a:t>
            </a:r>
          </a:p>
        </p:txBody>
      </p:sp>
      <p:graphicFrame>
        <p:nvGraphicFramePr>
          <p:cNvPr id="10" name="Table 9">
            <a:extLst>
              <a:ext uri="{FF2B5EF4-FFF2-40B4-BE49-F238E27FC236}">
                <a16:creationId xmlns:a16="http://schemas.microsoft.com/office/drawing/2014/main" id="{95A7ADA2-FD8D-4709-98D3-5A81F0B0A9BD}"/>
              </a:ext>
            </a:extLst>
          </p:cNvPr>
          <p:cNvGraphicFramePr>
            <a:graphicFrameLocks noGrp="1"/>
          </p:cNvGraphicFramePr>
          <p:nvPr/>
        </p:nvGraphicFramePr>
        <p:xfrm>
          <a:off x="755650" y="1268413"/>
          <a:ext cx="5040313" cy="5040312"/>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5591" name="Rectangle 10">
            <a:extLst>
              <a:ext uri="{FF2B5EF4-FFF2-40B4-BE49-F238E27FC236}">
                <a16:creationId xmlns:a16="http://schemas.microsoft.com/office/drawing/2014/main" id="{275557A4-D06D-4AB3-946B-14130FE5342F}"/>
              </a:ext>
            </a:extLst>
          </p:cNvPr>
          <p:cNvSpPr>
            <a:spLocks/>
          </p:cNvSpPr>
          <p:nvPr/>
        </p:nvSpPr>
        <p:spPr bwMode="auto">
          <a:xfrm>
            <a:off x="1803400" y="1593850"/>
            <a:ext cx="720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9" name="Rectangle 8">
            <a:extLst>
              <a:ext uri="{FF2B5EF4-FFF2-40B4-BE49-F238E27FC236}">
                <a16:creationId xmlns:a16="http://schemas.microsoft.com/office/drawing/2014/main" id="{C3F76FDD-D10D-416D-BCC9-4B8B1D347915}"/>
              </a:ext>
            </a:extLst>
          </p:cNvPr>
          <p:cNvSpPr>
            <a:spLocks/>
          </p:cNvSpPr>
          <p:nvPr/>
        </p:nvSpPr>
        <p:spPr bwMode="auto">
          <a:xfrm>
            <a:off x="5983288" y="4362450"/>
            <a:ext cx="24050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Check the area by counting the squares.</a:t>
            </a:r>
          </a:p>
        </p:txBody>
      </p:sp>
      <p:sp>
        <p:nvSpPr>
          <p:cNvPr id="3" name="Isosceles Triangle 2">
            <a:extLst>
              <a:ext uri="{FF2B5EF4-FFF2-40B4-BE49-F238E27FC236}">
                <a16:creationId xmlns:a16="http://schemas.microsoft.com/office/drawing/2014/main" id="{94257181-435C-469F-84C8-B8A800CEC2CC}"/>
              </a:ext>
            </a:extLst>
          </p:cNvPr>
          <p:cNvSpPr/>
          <p:nvPr/>
        </p:nvSpPr>
        <p:spPr>
          <a:xfrm>
            <a:off x="1876425" y="2343150"/>
            <a:ext cx="2809875" cy="2133600"/>
          </a:xfrm>
          <a:prstGeom prst="triangle">
            <a:avLst/>
          </a:prstGeom>
          <a:noFill/>
          <a:ln w="57150">
            <a:solidFill>
              <a:srgbClr val="87BD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000B136F-7BB6-4354-8463-78B9B87A1786}"/>
              </a:ext>
            </a:extLst>
          </p:cNvPr>
          <p:cNvSpPr>
            <a:spLocks noGrp="1"/>
          </p:cNvSpPr>
          <p:nvPr>
            <p:ph type="title"/>
          </p:nvPr>
        </p:nvSpPr>
        <p:spPr>
          <a:xfrm>
            <a:off x="457200" y="479425"/>
            <a:ext cx="8220075" cy="993775"/>
          </a:xfrm>
        </p:spPr>
        <p:txBody>
          <a:bodyPr/>
          <a:lstStyle/>
          <a:p>
            <a:pPr eaLnBrk="1" hangingPunct="1"/>
            <a:r>
              <a:rPr lang="en-GB" altLang="en-US" sz="3600"/>
              <a:t>Estimate</a:t>
            </a:r>
          </a:p>
        </p:txBody>
      </p:sp>
      <p:sp>
        <p:nvSpPr>
          <p:cNvPr id="6" name="Rectangle 5">
            <a:extLst>
              <a:ext uri="{FF2B5EF4-FFF2-40B4-BE49-F238E27FC236}">
                <a16:creationId xmlns:a16="http://schemas.microsoft.com/office/drawing/2014/main" id="{8F1F05A1-3E26-456F-B161-030F283D426F}"/>
              </a:ext>
            </a:extLst>
          </p:cNvPr>
          <p:cNvSpPr>
            <a:spLocks/>
          </p:cNvSpPr>
          <p:nvPr/>
        </p:nvSpPr>
        <p:spPr bwMode="auto">
          <a:xfrm>
            <a:off x="5983288" y="3429000"/>
            <a:ext cx="2405062" cy="771525"/>
          </a:xfrm>
          <a:prstGeom prst="rect">
            <a:avLst/>
          </a:prstGeom>
          <a:solidFill>
            <a:srgbClr val="4EB1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estimate the area of this shape?</a:t>
            </a:r>
          </a:p>
        </p:txBody>
      </p:sp>
      <p:graphicFrame>
        <p:nvGraphicFramePr>
          <p:cNvPr id="10" name="Table 9">
            <a:extLst>
              <a:ext uri="{FF2B5EF4-FFF2-40B4-BE49-F238E27FC236}">
                <a16:creationId xmlns:a16="http://schemas.microsoft.com/office/drawing/2014/main" id="{B8838D8C-CB3E-4B16-8538-CCCE55E43AAD}"/>
              </a:ext>
            </a:extLst>
          </p:cNvPr>
          <p:cNvGraphicFramePr>
            <a:graphicFrameLocks noGrp="1"/>
          </p:cNvGraphicFramePr>
          <p:nvPr/>
        </p:nvGraphicFramePr>
        <p:xfrm>
          <a:off x="755650" y="1268413"/>
          <a:ext cx="5040313" cy="5040312"/>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6615" name="Rectangle 10">
            <a:extLst>
              <a:ext uri="{FF2B5EF4-FFF2-40B4-BE49-F238E27FC236}">
                <a16:creationId xmlns:a16="http://schemas.microsoft.com/office/drawing/2014/main" id="{3ED2FADA-6EEC-4D8A-9BB7-9916241BB315}"/>
              </a:ext>
            </a:extLst>
          </p:cNvPr>
          <p:cNvSpPr>
            <a:spLocks/>
          </p:cNvSpPr>
          <p:nvPr/>
        </p:nvSpPr>
        <p:spPr bwMode="auto">
          <a:xfrm>
            <a:off x="1803400" y="1593850"/>
            <a:ext cx="720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9" name="Rectangle 8">
            <a:extLst>
              <a:ext uri="{FF2B5EF4-FFF2-40B4-BE49-F238E27FC236}">
                <a16:creationId xmlns:a16="http://schemas.microsoft.com/office/drawing/2014/main" id="{CD99A114-4551-435C-9BDF-FBF86528BEB6}"/>
              </a:ext>
            </a:extLst>
          </p:cNvPr>
          <p:cNvSpPr>
            <a:spLocks/>
          </p:cNvSpPr>
          <p:nvPr/>
        </p:nvSpPr>
        <p:spPr bwMode="auto">
          <a:xfrm>
            <a:off x="5983288" y="4362450"/>
            <a:ext cx="24050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Check the area by counting the squares.</a:t>
            </a:r>
          </a:p>
        </p:txBody>
      </p:sp>
      <p:sp>
        <p:nvSpPr>
          <p:cNvPr id="2" name="Hexagon 1">
            <a:extLst>
              <a:ext uri="{FF2B5EF4-FFF2-40B4-BE49-F238E27FC236}">
                <a16:creationId xmlns:a16="http://schemas.microsoft.com/office/drawing/2014/main" id="{B5722469-40A0-40AE-9AF4-CF137B8D8161}"/>
              </a:ext>
            </a:extLst>
          </p:cNvPr>
          <p:cNvSpPr/>
          <p:nvPr/>
        </p:nvSpPr>
        <p:spPr>
          <a:xfrm>
            <a:off x="2024063" y="2381250"/>
            <a:ext cx="2452687" cy="2090738"/>
          </a:xfrm>
          <a:prstGeom prst="hexagon">
            <a:avLst/>
          </a:prstGeom>
          <a:noFill/>
          <a:ln w="57150">
            <a:solidFill>
              <a:srgbClr val="4EB1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27C1A0D359C54BBDA592EBD0006FCE" ma:contentTypeVersion="13" ma:contentTypeDescription="Create a new document." ma:contentTypeScope="" ma:versionID="bfb5fabba3157ea039bad6c5462c8437">
  <xsd:schema xmlns:xsd="http://www.w3.org/2001/XMLSchema" xmlns:xs="http://www.w3.org/2001/XMLSchema" xmlns:p="http://schemas.microsoft.com/office/2006/metadata/properties" xmlns:ns3="45235af1-11ad-44f0-984b-0d8bdc39b6c7" xmlns:ns4="fd4281f0-4acc-4d40-8fa8-5abd86455e29" targetNamespace="http://schemas.microsoft.com/office/2006/metadata/properties" ma:root="true" ma:fieldsID="38466dc571f0c54e194e22a7f7408126" ns3:_="" ns4:_="">
    <xsd:import namespace="45235af1-11ad-44f0-984b-0d8bdc39b6c7"/>
    <xsd:import namespace="fd4281f0-4acc-4d40-8fa8-5abd86455e2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35af1-11ad-44f0-984b-0d8bdc39b6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4281f0-4acc-4d40-8fa8-5abd86455e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17CAA4-0AA9-40CD-82F4-2658CCDD1C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35af1-11ad-44f0-984b-0d8bdc39b6c7"/>
    <ds:schemaRef ds:uri="fd4281f0-4acc-4d40-8fa8-5abd86455e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C7B7F2-94BF-48A5-8304-2E931E37AA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Introduction to Area</Template>
  <TotalTime>0</TotalTime>
  <Words>275</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Twinkl SemiBold</vt:lpstr>
      <vt:lpstr>Twinkl</vt:lpstr>
      <vt:lpstr>Arial</vt:lpstr>
      <vt:lpstr>Calibri</vt:lpstr>
      <vt:lpstr>Sassoon Infant Rg</vt:lpstr>
      <vt:lpstr>Office Theme</vt:lpstr>
      <vt:lpstr>PowerPoint Presentation</vt:lpstr>
      <vt:lpstr>PowerPoint Presentation</vt:lpstr>
      <vt:lpstr>Area</vt:lpstr>
      <vt:lpstr>cm2</vt:lpstr>
      <vt:lpstr>Strange Shapes</vt:lpstr>
      <vt:lpstr>Estimating</vt:lpstr>
      <vt:lpstr>Estimate</vt:lpstr>
      <vt:lpstr>Estimate</vt:lpstr>
      <vt:lpstr>Estimate</vt:lpstr>
      <vt:lpstr>Estimate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Norah King</dc:creator>
  <cp:lastModifiedBy>Norah King</cp:lastModifiedBy>
  <cp:revision>1</cp:revision>
  <dcterms:created xsi:type="dcterms:W3CDTF">2020-04-23T18:09:04Z</dcterms:created>
  <dcterms:modified xsi:type="dcterms:W3CDTF">2020-04-23T18:09:31Z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0x0101006527C1A0D359C54BBDA592EBD0006FCE</vt:lpwstr>
  </property>
</Properties>
</file>